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56" r:id="rId2"/>
    <p:sldId id="257" r:id="rId3"/>
    <p:sldId id="354" r:id="rId4"/>
    <p:sldId id="308" r:id="rId5"/>
    <p:sldId id="309" r:id="rId6"/>
    <p:sldId id="329" r:id="rId7"/>
    <p:sldId id="330" r:id="rId8"/>
    <p:sldId id="328" r:id="rId9"/>
    <p:sldId id="358" r:id="rId10"/>
    <p:sldId id="338" r:id="rId11"/>
    <p:sldId id="317" r:id="rId12"/>
    <p:sldId id="319" r:id="rId13"/>
    <p:sldId id="333" r:id="rId14"/>
    <p:sldId id="359" r:id="rId15"/>
    <p:sldId id="337" r:id="rId16"/>
    <p:sldId id="360" r:id="rId17"/>
    <p:sldId id="346" r:id="rId18"/>
    <p:sldId id="353" r:id="rId19"/>
    <p:sldId id="348" r:id="rId20"/>
    <p:sldId id="352" r:id="rId21"/>
    <p:sldId id="347" r:id="rId22"/>
    <p:sldId id="355" r:id="rId23"/>
    <p:sldId id="339" r:id="rId24"/>
    <p:sldId id="343" r:id="rId25"/>
    <p:sldId id="357" r:id="rId26"/>
    <p:sldId id="356" r:id="rId27"/>
    <p:sldId id="361" r:id="rId28"/>
    <p:sldId id="258" r:id="rId29"/>
    <p:sldId id="259" r:id="rId30"/>
    <p:sldId id="260" r:id="rId31"/>
  </p:sldIdLst>
  <p:sldSz cx="12192000" cy="6858000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44B06D-6ED5-4C3F-BA80-1F4C6F5DE25A}" name="Erwin Bloeming" initials="EB" userId="7585b7b150551be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8" autoAdjust="0"/>
    <p:restoredTop sz="94681"/>
  </p:normalViewPr>
  <p:slideViewPr>
    <p:cSldViewPr snapToGrid="0">
      <p:cViewPr varScale="1">
        <p:scale>
          <a:sx n="105" d="100"/>
          <a:sy n="105" d="100"/>
        </p:scale>
        <p:origin x="2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3972" y="-102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800" dirty="0"/>
              <a:t>Leeftijd</a:t>
            </a:r>
            <a:r>
              <a:rPr lang="nl-NL" sz="1800" baseline="0" dirty="0"/>
              <a:t> reacties </a:t>
            </a:r>
            <a:r>
              <a:rPr lang="nl-NL" sz="1800" baseline="0" dirty="0" err="1"/>
              <a:t>enquete</a:t>
            </a:r>
            <a:r>
              <a:rPr lang="nl-NL" sz="1800" baseline="0" dirty="0"/>
              <a:t> </a:t>
            </a:r>
            <a:endParaRPr lang="nl-NL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Blad2!$C$3</c:f>
              <c:strCache>
                <c:ptCount val="1"/>
                <c:pt idx="0">
                  <c:v>Aantal van Wat is uw leeftijd?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Blad2!$B$4:$B$9</c:f>
              <c:strCache>
                <c:ptCount val="6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</c:strCache>
            </c:strRef>
          </c:cat>
          <c:val>
            <c:numRef>
              <c:f>Blad2!$C$4:$C$9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16</c:v>
                </c:pt>
                <c:pt idx="3">
                  <c:v>46</c:v>
                </c:pt>
                <c:pt idx="4">
                  <c:v>57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1-41C9-95CF-55B4A6433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16928"/>
        <c:axId val="7518464"/>
      </c:barChart>
      <c:catAx>
        <c:axId val="75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518464"/>
        <c:crosses val="autoZero"/>
        <c:auto val="1"/>
        <c:lblAlgn val="ctr"/>
        <c:lblOffset val="100"/>
        <c:noMultiLvlLbl val="0"/>
      </c:catAx>
      <c:valAx>
        <c:axId val="751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51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oneens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 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Blad1!$B$2:$B$32</c:f>
              <c:numCache>
                <c:formatCode>General</c:formatCode>
                <c:ptCount val="31"/>
                <c:pt idx="5">
                  <c:v>1</c:v>
                </c:pt>
                <c:pt idx="8">
                  <c:v>1</c:v>
                </c:pt>
                <c:pt idx="11">
                  <c:v>1</c:v>
                </c:pt>
                <c:pt idx="13">
                  <c:v>1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9-4E3F-895B-C8FD17A12B2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beetje oneens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 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Blad1!$C$2:$C$32</c:f>
              <c:numCache>
                <c:formatCode>General</c:formatCode>
                <c:ptCount val="31"/>
                <c:pt idx="8">
                  <c:v>2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C9-4E3F-895B-C8FD17A12B2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 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Blad1!$D$2:$D$32</c:f>
              <c:numCache>
                <c:formatCode>General</c:formatCode>
                <c:ptCount val="31"/>
                <c:pt idx="2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20">
                  <c:v>1</c:v>
                </c:pt>
                <c:pt idx="21">
                  <c:v>2</c:v>
                </c:pt>
                <c:pt idx="24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C9-4E3F-895B-C8FD17A12B2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beetje eens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 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Blad1!$E$2:$E$32</c:f>
              <c:numCache>
                <c:formatCode>General</c:formatCode>
                <c:ptCount val="31"/>
                <c:pt idx="1">
                  <c:v>1</c:v>
                </c:pt>
                <c:pt idx="2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11">
                  <c:v>3</c:v>
                </c:pt>
                <c:pt idx="12">
                  <c:v>1</c:v>
                </c:pt>
                <c:pt idx="14">
                  <c:v>1</c:v>
                </c:pt>
                <c:pt idx="15">
                  <c:v>3</c:v>
                </c:pt>
                <c:pt idx="17">
                  <c:v>1</c:v>
                </c:pt>
                <c:pt idx="21">
                  <c:v>3</c:v>
                </c:pt>
                <c:pt idx="25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C9-4E3F-895B-C8FD17A12B21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eens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 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Blad1!$F$2:$F$32</c:f>
              <c:numCache>
                <c:formatCode>General</c:formatCode>
                <c:ptCount val="31"/>
                <c:pt idx="1">
                  <c:v>3</c:v>
                </c:pt>
                <c:pt idx="2">
                  <c:v>2</c:v>
                </c:pt>
                <c:pt idx="3">
                  <c:v>7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6</c:v>
                </c:pt>
                <c:pt idx="8">
                  <c:v>4</c:v>
                </c:pt>
                <c:pt idx="9">
                  <c:v>5</c:v>
                </c:pt>
                <c:pt idx="10">
                  <c:v>2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7</c:v>
                </c:pt>
                <c:pt idx="16">
                  <c:v>2</c:v>
                </c:pt>
                <c:pt idx="18">
                  <c:v>1</c:v>
                </c:pt>
                <c:pt idx="19">
                  <c:v>1</c:v>
                </c:pt>
                <c:pt idx="21">
                  <c:v>7</c:v>
                </c:pt>
                <c:pt idx="22">
                  <c:v>4</c:v>
                </c:pt>
                <c:pt idx="23">
                  <c:v>2</c:v>
                </c:pt>
                <c:pt idx="24">
                  <c:v>3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  <c:pt idx="29">
                  <c:v>1</c:v>
                </c:pt>
                <c:pt idx="3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C9-4E3F-895B-C8FD17A12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4960"/>
        <c:axId val="34346496"/>
      </c:barChart>
      <c:catAx>
        <c:axId val="3434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346496"/>
        <c:crosses val="autoZero"/>
        <c:auto val="1"/>
        <c:lblAlgn val="ctr"/>
        <c:lblOffset val="100"/>
        <c:noMultiLvlLbl val="0"/>
      </c:catAx>
      <c:valAx>
        <c:axId val="3434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34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Eindtotaal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oneens</c:v>
                </c:pt>
                <c:pt idx="1">
                  <c:v>beetje oneens</c:v>
                </c:pt>
                <c:pt idx="2">
                  <c:v>neutraal</c:v>
                </c:pt>
                <c:pt idx="3">
                  <c:v>beetje eens</c:v>
                </c:pt>
                <c:pt idx="4">
                  <c:v>eens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26</c:v>
                </c:pt>
                <c:pt idx="3">
                  <c:v>36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2-4B51-82A1-280692F12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66592"/>
        <c:axId val="34368128"/>
      </c:barChart>
      <c:catAx>
        <c:axId val="343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368128"/>
        <c:crosses val="autoZero"/>
        <c:auto val="1"/>
        <c:lblAlgn val="ctr"/>
        <c:lblOffset val="100"/>
        <c:noMultiLvlLbl val="0"/>
      </c:catAx>
      <c:valAx>
        <c:axId val="3436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36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oneens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Blad1!$B$2:$B$32</c:f>
              <c:numCache>
                <c:formatCode>General</c:formatCode>
                <c:ptCount val="31"/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A-4439-B0ED-D1B427B8E6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beetje oneens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Blad1!$C$2:$C$32</c:f>
              <c:numCache>
                <c:formatCode>General</c:formatCode>
                <c:ptCount val="31"/>
                <c:pt idx="8">
                  <c:v>2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A-4439-B0ED-D1B427B8E62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Blad1!$D$2:$D$32</c:f>
              <c:numCache>
                <c:formatCode>General</c:formatCode>
                <c:ptCount val="31"/>
                <c:pt idx="1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2</c:v>
                </c:pt>
                <c:pt idx="21">
                  <c:v>2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4A-4439-B0ED-D1B427B8E62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beetje eens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Blad1!$E$2:$E$32</c:f>
              <c:numCache>
                <c:formatCode>General</c:formatCode>
                <c:ptCount val="31"/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5">
                  <c:v>6</c:v>
                </c:pt>
                <c:pt idx="20">
                  <c:v>1</c:v>
                </c:pt>
                <c:pt idx="21">
                  <c:v>4</c:v>
                </c:pt>
                <c:pt idx="22">
                  <c:v>1</c:v>
                </c:pt>
                <c:pt idx="24">
                  <c:v>1</c:v>
                </c:pt>
                <c:pt idx="25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4A-4439-B0ED-D1B427B8E62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eens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Blad1!$F$2:$F$32</c:f>
              <c:numCache>
                <c:formatCode>General</c:formatCode>
                <c:ptCount val="31"/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5</c:v>
                </c:pt>
                <c:pt idx="8">
                  <c:v>6</c:v>
                </c:pt>
                <c:pt idx="9">
                  <c:v>3</c:v>
                </c:pt>
                <c:pt idx="11">
                  <c:v>6</c:v>
                </c:pt>
                <c:pt idx="13">
                  <c:v>1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1">
                  <c:v>6</c:v>
                </c:pt>
                <c:pt idx="22">
                  <c:v>3</c:v>
                </c:pt>
                <c:pt idx="23">
                  <c:v>2</c:v>
                </c:pt>
                <c:pt idx="24">
                  <c:v>3</c:v>
                </c:pt>
                <c:pt idx="25">
                  <c:v>2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4A-4439-B0ED-D1B427B8E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24576"/>
        <c:axId val="35230464"/>
      </c:barChart>
      <c:catAx>
        <c:axId val="3522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5230464"/>
        <c:crosses val="autoZero"/>
        <c:auto val="1"/>
        <c:lblAlgn val="ctr"/>
        <c:lblOffset val="100"/>
        <c:noMultiLvlLbl val="0"/>
      </c:catAx>
      <c:valAx>
        <c:axId val="3523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522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Eindtotaal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oneens</c:v>
                </c:pt>
                <c:pt idx="1">
                  <c:v>beetje oneens</c:v>
                </c:pt>
                <c:pt idx="2">
                  <c:v>neutraal</c:v>
                </c:pt>
                <c:pt idx="3">
                  <c:v>beetje eens</c:v>
                </c:pt>
                <c:pt idx="4">
                  <c:v>eens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28</c:v>
                </c:pt>
                <c:pt idx="3">
                  <c:v>37</c:v>
                </c:pt>
                <c:pt idx="4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D-4ADA-8269-E2CF762B5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28032"/>
        <c:axId val="34429568"/>
      </c:barChart>
      <c:catAx>
        <c:axId val="344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429568"/>
        <c:crosses val="autoZero"/>
        <c:auto val="1"/>
        <c:lblAlgn val="ctr"/>
        <c:lblOffset val="100"/>
        <c:noMultiLvlLbl val="0"/>
      </c:catAx>
      <c:valAx>
        <c:axId val="3442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42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600" b="0" i="0">
                <a:solidFill>
                  <a:srgbClr val="757575"/>
                </a:solidFill>
                <a:latin typeface="+mn-lt"/>
              </a:defRPr>
            </a:pPr>
            <a:r>
              <a:rPr lang="nl-NL" sz="1600" b="0" i="0" dirty="0">
                <a:solidFill>
                  <a:srgbClr val="757575"/>
                </a:solidFill>
                <a:latin typeface="+mn-lt"/>
              </a:rPr>
              <a:t>Maakt u zich zorgen over bepaalde veiligheids- </a:t>
            </a:r>
          </a:p>
          <a:p>
            <a:pPr lvl="0">
              <a:defRPr sz="1600" b="0" i="0">
                <a:solidFill>
                  <a:srgbClr val="757575"/>
                </a:solidFill>
                <a:latin typeface="+mn-lt"/>
              </a:defRPr>
            </a:pPr>
            <a:r>
              <a:rPr lang="nl-NL" sz="1600" b="0" i="0" dirty="0" err="1">
                <a:solidFill>
                  <a:srgbClr val="757575"/>
                </a:solidFill>
                <a:latin typeface="+mn-lt"/>
              </a:rPr>
              <a:t>cq</a:t>
            </a:r>
            <a:r>
              <a:rPr lang="nl-NL" sz="1600" b="0" i="0" baseline="0" dirty="0">
                <a:solidFill>
                  <a:srgbClr val="757575"/>
                </a:solidFill>
                <a:latin typeface="+mn-lt"/>
              </a:rPr>
              <a:t> </a:t>
            </a:r>
            <a:r>
              <a:rPr lang="nl-NL" sz="1600" b="0" i="0" dirty="0">
                <a:solidFill>
                  <a:srgbClr val="757575"/>
                </a:solidFill>
                <a:latin typeface="+mn-lt"/>
              </a:rPr>
              <a:t>overlastaspecten in uw buurt, zo ja welke? 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285F4"/>
              </a:solidFill>
            </c:spPr>
            <c:extLst>
              <c:ext xmlns:c16="http://schemas.microsoft.com/office/drawing/2014/chart" uri="{C3380CC4-5D6E-409C-BE32-E72D297353CC}">
                <c16:uniqueId val="{00000001-55FE-4576-8BBB-3E2B1C655CA8}"/>
              </c:ext>
            </c:extLst>
          </c:dPt>
          <c:dPt>
            <c:idx val="1"/>
            <c:bubble3D val="0"/>
            <c:spPr>
              <a:solidFill>
                <a:srgbClr val="EA4335"/>
              </a:solidFill>
            </c:spPr>
            <c:extLst>
              <c:ext xmlns:c16="http://schemas.microsoft.com/office/drawing/2014/chart" uri="{C3380CC4-5D6E-409C-BE32-E72D297353CC}">
                <c16:uniqueId val="{00000003-55FE-4576-8BBB-3E2B1C655CA8}"/>
              </c:ext>
            </c:extLst>
          </c:dPt>
          <c:dPt>
            <c:idx val="2"/>
            <c:bubble3D val="0"/>
            <c:spPr>
              <a:solidFill>
                <a:srgbClr val="FBBC04"/>
              </a:solidFill>
            </c:spPr>
            <c:extLst>
              <c:ext xmlns:c16="http://schemas.microsoft.com/office/drawing/2014/chart" uri="{C3380CC4-5D6E-409C-BE32-E72D297353CC}">
                <c16:uniqueId val="{00000005-55FE-4576-8BBB-3E2B1C655CA8}"/>
              </c:ext>
            </c:extLst>
          </c:dPt>
          <c:dPt>
            <c:idx val="3"/>
            <c:bubble3D val="0"/>
            <c:spPr>
              <a:solidFill>
                <a:srgbClr val="34A853"/>
              </a:solidFill>
            </c:spPr>
            <c:extLst>
              <c:ext xmlns:c16="http://schemas.microsoft.com/office/drawing/2014/chart" uri="{C3380CC4-5D6E-409C-BE32-E72D297353CC}">
                <c16:uniqueId val="{00000007-55FE-4576-8BBB-3E2B1C655CA8}"/>
              </c:ext>
            </c:extLst>
          </c:dPt>
          <c:dPt>
            <c:idx val="4"/>
            <c:bubble3D val="0"/>
            <c:spPr>
              <a:solidFill>
                <a:srgbClr val="FF6D01"/>
              </a:solidFill>
            </c:spPr>
            <c:extLst>
              <c:ext xmlns:c16="http://schemas.microsoft.com/office/drawing/2014/chart" uri="{C3380CC4-5D6E-409C-BE32-E72D297353CC}">
                <c16:uniqueId val="{00000009-55FE-4576-8BBB-3E2B1C655CA8}"/>
              </c:ext>
            </c:extLst>
          </c:dPt>
          <c:dPt>
            <c:idx val="5"/>
            <c:bubble3D val="0"/>
            <c:spPr>
              <a:solidFill>
                <a:srgbClr val="46BDC6"/>
              </a:solidFill>
            </c:spPr>
            <c:extLst>
              <c:ext xmlns:c16="http://schemas.microsoft.com/office/drawing/2014/chart" uri="{C3380CC4-5D6E-409C-BE32-E72D297353CC}">
                <c16:uniqueId val="{0000000B-55FE-4576-8BBB-3E2B1C655CA8}"/>
              </c:ext>
            </c:extLst>
          </c:dPt>
          <c:dPt>
            <c:idx val="6"/>
            <c:bubble3D val="0"/>
            <c:spPr>
              <a:solidFill>
                <a:srgbClr val="7BAAF7"/>
              </a:solidFill>
            </c:spPr>
            <c:extLst>
              <c:ext xmlns:c16="http://schemas.microsoft.com/office/drawing/2014/chart" uri="{C3380CC4-5D6E-409C-BE32-E72D297353CC}">
                <c16:uniqueId val="{0000000D-55FE-4576-8BBB-3E2B1C655CA8}"/>
              </c:ext>
            </c:extLst>
          </c:dPt>
          <c:dPt>
            <c:idx val="7"/>
            <c:bubble3D val="0"/>
            <c:spPr>
              <a:solidFill>
                <a:srgbClr val="F07B72"/>
              </a:solidFill>
            </c:spPr>
            <c:extLst>
              <c:ext xmlns:c16="http://schemas.microsoft.com/office/drawing/2014/chart" uri="{C3380CC4-5D6E-409C-BE32-E72D297353CC}">
                <c16:uniqueId val="{0000000F-55FE-4576-8BBB-3E2B1C655CA8}"/>
              </c:ext>
            </c:extLst>
          </c:dPt>
          <c:dPt>
            <c:idx val="8"/>
            <c:bubble3D val="0"/>
            <c:spPr>
              <a:solidFill>
                <a:srgbClr val="FCD04F"/>
              </a:solidFill>
            </c:spPr>
            <c:extLst>
              <c:ext xmlns:c16="http://schemas.microsoft.com/office/drawing/2014/chart" uri="{C3380CC4-5D6E-409C-BE32-E72D297353CC}">
                <c16:uniqueId val="{00000011-55FE-4576-8BBB-3E2B1C655CA8}"/>
              </c:ext>
            </c:extLst>
          </c:dPt>
          <c:dPt>
            <c:idx val="9"/>
            <c:bubble3D val="0"/>
            <c:spPr>
              <a:solidFill>
                <a:srgbClr val="71C287"/>
              </a:solidFill>
            </c:spPr>
            <c:extLst>
              <c:ext xmlns:c16="http://schemas.microsoft.com/office/drawing/2014/chart" uri="{C3380CC4-5D6E-409C-BE32-E72D297353CC}">
                <c16:uniqueId val="{00000013-55FE-4576-8BBB-3E2B1C655CA8}"/>
              </c:ext>
            </c:extLst>
          </c:dPt>
          <c:dPt>
            <c:idx val="10"/>
            <c:bubble3D val="0"/>
            <c:spPr>
              <a:solidFill>
                <a:srgbClr val="FF994D"/>
              </a:solidFill>
            </c:spPr>
            <c:extLst>
              <c:ext xmlns:c16="http://schemas.microsoft.com/office/drawing/2014/chart" uri="{C3380CC4-5D6E-409C-BE32-E72D297353CC}">
                <c16:uniqueId val="{00000015-55FE-4576-8BBB-3E2B1C655CA8}"/>
              </c:ext>
            </c:extLst>
          </c:dPt>
          <c:cat>
            <c:strRef>
              <c:f>Blad1!$A$39:$A$46</c:f>
              <c:strCache>
                <c:ptCount val="8"/>
                <c:pt idx="0">
                  <c:v>hard rijden</c:v>
                </c:pt>
                <c:pt idx="1">
                  <c:v>geen</c:v>
                </c:pt>
                <c:pt idx="2">
                  <c:v>sluiproute streekje</c:v>
                </c:pt>
                <c:pt idx="3">
                  <c:v>ontbreken fietspad beumeesweg</c:v>
                </c:pt>
                <c:pt idx="4">
                  <c:v>auto's op stoep</c:v>
                </c:pt>
                <c:pt idx="5">
                  <c:v>overlast wortels bomen</c:v>
                </c:pt>
                <c:pt idx="6">
                  <c:v>kruispunt tangerveldweg/beumeesweg</c:v>
                </c:pt>
                <c:pt idx="7">
                  <c:v>te weinig speelplaatsen</c:v>
                </c:pt>
              </c:strCache>
            </c:strRef>
          </c:cat>
          <c:val>
            <c:numRef>
              <c:f>Blad1!$B$39:$B$46</c:f>
              <c:numCache>
                <c:formatCode>General</c:formatCode>
                <c:ptCount val="8"/>
                <c:pt idx="0">
                  <c:v>66</c:v>
                </c:pt>
                <c:pt idx="1">
                  <c:v>13</c:v>
                </c:pt>
                <c:pt idx="2">
                  <c:v>9</c:v>
                </c:pt>
                <c:pt idx="3">
                  <c:v>15</c:v>
                </c:pt>
                <c:pt idx="4">
                  <c:v>3</c:v>
                </c:pt>
                <c:pt idx="5">
                  <c:v>3</c:v>
                </c:pt>
                <c:pt idx="6">
                  <c:v>8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5FE-4576-8BBB-3E2B1C655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lvl="0">
            <a:defRPr b="0" i="0">
              <a:solidFill>
                <a:srgbClr val="1A1A1A"/>
              </a:solidFill>
              <a:latin typeface="+mn-lt"/>
            </a:defRPr>
          </a:pPr>
          <a:endParaRPr lang="nl-NL"/>
        </a:p>
      </c:txPr>
    </c:legend>
    <c:plotVisOnly val="1"/>
    <c:dispBlanksAs val="zero"/>
    <c:showDLblsOverMax val="1"/>
  </c:chart>
  <c:spPr>
    <a:solidFill>
      <a:srgbClr val="FFFFFF"/>
    </a:solidFill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600" b="0" i="0">
                <a:solidFill>
                  <a:srgbClr val="757575"/>
                </a:solidFill>
                <a:latin typeface="+mn-lt"/>
              </a:defRPr>
            </a:pPr>
            <a:r>
              <a:rPr lang="nl-NL" sz="1600" b="0" i="0" dirty="0">
                <a:solidFill>
                  <a:srgbClr val="757575"/>
                </a:solidFill>
                <a:latin typeface="+mn-lt"/>
              </a:rPr>
              <a:t>Wat zou u in uw buurt willen veranderen/verbeteren op het gebied van verkeersveiligheid en buitenruimtes?</a:t>
            </a:r>
          </a:p>
        </c:rich>
      </c:tx>
      <c:overlay val="0"/>
    </c:title>
    <c:autoTitleDeleted val="0"/>
    <c:view3D>
      <c:rotX val="5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285F4"/>
              </a:solidFill>
            </c:spPr>
            <c:extLst>
              <c:ext xmlns:c16="http://schemas.microsoft.com/office/drawing/2014/chart" uri="{C3380CC4-5D6E-409C-BE32-E72D297353CC}">
                <c16:uniqueId val="{00000001-D6CD-44A4-8D38-CF4F3272BC80}"/>
              </c:ext>
            </c:extLst>
          </c:dPt>
          <c:dPt>
            <c:idx val="1"/>
            <c:bubble3D val="0"/>
            <c:spPr>
              <a:solidFill>
                <a:srgbClr val="EA4335"/>
              </a:solidFill>
            </c:spPr>
            <c:extLst>
              <c:ext xmlns:c16="http://schemas.microsoft.com/office/drawing/2014/chart" uri="{C3380CC4-5D6E-409C-BE32-E72D297353CC}">
                <c16:uniqueId val="{00000003-D6CD-44A4-8D38-CF4F3272BC80}"/>
              </c:ext>
            </c:extLst>
          </c:dPt>
          <c:dPt>
            <c:idx val="2"/>
            <c:bubble3D val="0"/>
            <c:spPr>
              <a:solidFill>
                <a:srgbClr val="FBBC04"/>
              </a:solidFill>
            </c:spPr>
            <c:extLst>
              <c:ext xmlns:c16="http://schemas.microsoft.com/office/drawing/2014/chart" uri="{C3380CC4-5D6E-409C-BE32-E72D297353CC}">
                <c16:uniqueId val="{00000005-D6CD-44A4-8D38-CF4F3272BC80}"/>
              </c:ext>
            </c:extLst>
          </c:dPt>
          <c:dPt>
            <c:idx val="3"/>
            <c:bubble3D val="0"/>
            <c:spPr>
              <a:solidFill>
                <a:srgbClr val="34A853"/>
              </a:solidFill>
            </c:spPr>
            <c:extLst>
              <c:ext xmlns:c16="http://schemas.microsoft.com/office/drawing/2014/chart" uri="{C3380CC4-5D6E-409C-BE32-E72D297353CC}">
                <c16:uniqueId val="{00000007-D6CD-44A4-8D38-CF4F3272BC80}"/>
              </c:ext>
            </c:extLst>
          </c:dPt>
          <c:dPt>
            <c:idx val="4"/>
            <c:bubble3D val="0"/>
            <c:spPr>
              <a:solidFill>
                <a:srgbClr val="FF6D01"/>
              </a:solidFill>
            </c:spPr>
            <c:extLst>
              <c:ext xmlns:c16="http://schemas.microsoft.com/office/drawing/2014/chart" uri="{C3380CC4-5D6E-409C-BE32-E72D297353CC}">
                <c16:uniqueId val="{00000009-D6CD-44A4-8D38-CF4F3272BC80}"/>
              </c:ext>
            </c:extLst>
          </c:dPt>
          <c:dPt>
            <c:idx val="5"/>
            <c:bubble3D val="0"/>
            <c:spPr>
              <a:solidFill>
                <a:srgbClr val="46BDC6"/>
              </a:solidFill>
            </c:spPr>
            <c:extLst>
              <c:ext xmlns:c16="http://schemas.microsoft.com/office/drawing/2014/chart" uri="{C3380CC4-5D6E-409C-BE32-E72D297353CC}">
                <c16:uniqueId val="{0000000B-D6CD-44A4-8D38-CF4F3272BC80}"/>
              </c:ext>
            </c:extLst>
          </c:dPt>
          <c:dPt>
            <c:idx val="6"/>
            <c:bubble3D val="0"/>
            <c:spPr>
              <a:solidFill>
                <a:srgbClr val="7BAAF7"/>
              </a:solidFill>
            </c:spPr>
            <c:extLst>
              <c:ext xmlns:c16="http://schemas.microsoft.com/office/drawing/2014/chart" uri="{C3380CC4-5D6E-409C-BE32-E72D297353CC}">
                <c16:uniqueId val="{0000000D-D6CD-44A4-8D38-CF4F3272BC80}"/>
              </c:ext>
            </c:extLst>
          </c:dPt>
          <c:dPt>
            <c:idx val="7"/>
            <c:bubble3D val="0"/>
            <c:spPr>
              <a:solidFill>
                <a:srgbClr val="F07B72"/>
              </a:solidFill>
            </c:spPr>
            <c:extLst>
              <c:ext xmlns:c16="http://schemas.microsoft.com/office/drawing/2014/chart" uri="{C3380CC4-5D6E-409C-BE32-E72D297353CC}">
                <c16:uniqueId val="{0000000F-D6CD-44A4-8D38-CF4F3272BC80}"/>
              </c:ext>
            </c:extLst>
          </c:dPt>
          <c:dPt>
            <c:idx val="8"/>
            <c:bubble3D val="0"/>
            <c:spPr>
              <a:solidFill>
                <a:srgbClr val="FCD04F"/>
              </a:solidFill>
            </c:spPr>
            <c:extLst>
              <c:ext xmlns:c16="http://schemas.microsoft.com/office/drawing/2014/chart" uri="{C3380CC4-5D6E-409C-BE32-E72D297353CC}">
                <c16:uniqueId val="{00000011-D6CD-44A4-8D38-CF4F3272BC80}"/>
              </c:ext>
            </c:extLst>
          </c:dPt>
          <c:dPt>
            <c:idx val="9"/>
            <c:bubble3D val="0"/>
            <c:spPr>
              <a:solidFill>
                <a:srgbClr val="71C287"/>
              </a:solidFill>
            </c:spPr>
            <c:extLst>
              <c:ext xmlns:c16="http://schemas.microsoft.com/office/drawing/2014/chart" uri="{C3380CC4-5D6E-409C-BE32-E72D297353CC}">
                <c16:uniqueId val="{00000013-D6CD-44A4-8D38-CF4F3272BC80}"/>
              </c:ext>
            </c:extLst>
          </c:dPt>
          <c:dPt>
            <c:idx val="10"/>
            <c:bubble3D val="0"/>
            <c:spPr>
              <a:solidFill>
                <a:srgbClr val="FF994D"/>
              </a:solidFill>
            </c:spPr>
            <c:extLst>
              <c:ext xmlns:c16="http://schemas.microsoft.com/office/drawing/2014/chart" uri="{C3380CC4-5D6E-409C-BE32-E72D297353CC}">
                <c16:uniqueId val="{00000015-D6CD-44A4-8D38-CF4F3272BC80}"/>
              </c:ext>
            </c:extLst>
          </c:dPt>
          <c:dPt>
            <c:idx val="11"/>
            <c:bubble3D val="0"/>
            <c:spPr>
              <a:solidFill>
                <a:srgbClr val="7ED1D7"/>
              </a:solidFill>
            </c:spPr>
            <c:extLst>
              <c:ext xmlns:c16="http://schemas.microsoft.com/office/drawing/2014/chart" uri="{C3380CC4-5D6E-409C-BE32-E72D297353CC}">
                <c16:uniqueId val="{00000017-D6CD-44A4-8D38-CF4F3272BC80}"/>
              </c:ext>
            </c:extLst>
          </c:dPt>
          <c:dPt>
            <c:idx val="12"/>
            <c:bubble3D val="0"/>
            <c:spPr>
              <a:solidFill>
                <a:srgbClr val="B3CEFB"/>
              </a:solidFill>
            </c:spPr>
            <c:extLst>
              <c:ext xmlns:c16="http://schemas.microsoft.com/office/drawing/2014/chart" uri="{C3380CC4-5D6E-409C-BE32-E72D297353CC}">
                <c16:uniqueId val="{00000019-D6CD-44A4-8D38-CF4F3272BC80}"/>
              </c:ext>
            </c:extLst>
          </c:dPt>
          <c:cat>
            <c:strRef>
              <c:f>Blad1!$A$57:$A$64</c:f>
              <c:strCache>
                <c:ptCount val="8"/>
                <c:pt idx="0">
                  <c:v>Snelheidsbeperkende maatregelen</c:v>
                </c:pt>
                <c:pt idx="1">
                  <c:v>fietspad beumeesweg</c:v>
                </c:pt>
                <c:pt idx="2">
                  <c:v>trottoirs herstellen</c:v>
                </c:pt>
                <c:pt idx="3">
                  <c:v>flitspalen </c:v>
                </c:pt>
                <c:pt idx="4">
                  <c:v>bekeuren auto's op stoep</c:v>
                </c:pt>
                <c:pt idx="5">
                  <c:v>geen wensen</c:v>
                </c:pt>
                <c:pt idx="6">
                  <c:v>rotonde kruising beumeesweg/tangerveldweg</c:v>
                </c:pt>
                <c:pt idx="7">
                  <c:v>groenonderhoud</c:v>
                </c:pt>
              </c:strCache>
            </c:strRef>
          </c:cat>
          <c:val>
            <c:numRef>
              <c:f>Blad1!$B$57:$B$64</c:f>
              <c:numCache>
                <c:formatCode>General</c:formatCode>
                <c:ptCount val="8"/>
                <c:pt idx="0">
                  <c:v>84</c:v>
                </c:pt>
                <c:pt idx="1">
                  <c:v>27</c:v>
                </c:pt>
                <c:pt idx="2">
                  <c:v>7</c:v>
                </c:pt>
                <c:pt idx="3">
                  <c:v>9</c:v>
                </c:pt>
                <c:pt idx="4">
                  <c:v>5</c:v>
                </c:pt>
                <c:pt idx="5">
                  <c:v>15</c:v>
                </c:pt>
                <c:pt idx="6">
                  <c:v>5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6CD-44A4-8D38-CF4F3272B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lvl="0">
            <a:defRPr b="0" i="0">
              <a:solidFill>
                <a:srgbClr val="1A1A1A"/>
              </a:solidFill>
              <a:latin typeface="+mn-lt"/>
            </a:defRPr>
          </a:pPr>
          <a:endParaRPr lang="nl-NL"/>
        </a:p>
      </c:txPr>
    </c:legend>
    <c:plotVisOnly val="1"/>
    <c:dispBlanksAs val="zero"/>
    <c:showDLblsOverMax val="1"/>
  </c:chart>
  <c:spPr>
    <a:solidFill>
      <a:srgbClr val="FFFFFF"/>
    </a:solidFill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Blad1!$B$1:$B$2</c:f>
              <c:strCache>
                <c:ptCount val="2"/>
                <c:pt idx="1">
                  <c:v>oneens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Blad1!$B$3:$B$9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22</c:v>
                </c:pt>
                <c:pt idx="4">
                  <c:v>25</c:v>
                </c:pt>
                <c:pt idx="5">
                  <c:v>11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3-44E8-8CC8-F4ACF7A73892}"/>
            </c:ext>
          </c:extLst>
        </c:ser>
        <c:ser>
          <c:idx val="1"/>
          <c:order val="1"/>
          <c:tx>
            <c:strRef>
              <c:f>Blad1!$C$1:$C$2</c:f>
              <c:strCache>
                <c:ptCount val="2"/>
                <c:pt idx="1">
                  <c:v>beetje oneens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Blad1!$C$3:$C$9</c:f>
              <c:numCache>
                <c:formatCode>General</c:formatCode>
                <c:ptCount val="7"/>
                <c:pt idx="0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4</c:v>
                </c:pt>
                <c:pt idx="5">
                  <c:v>8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33-44E8-8CC8-F4ACF7A73892}"/>
            </c:ext>
          </c:extLst>
        </c:ser>
        <c:ser>
          <c:idx val="2"/>
          <c:order val="2"/>
          <c:tx>
            <c:strRef>
              <c:f>Blad1!$D$1:$D$2</c:f>
              <c:strCache>
                <c:ptCount val="2"/>
                <c:pt idx="1">
                  <c:v>neutraal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Blad1!$D$3:$D$9</c:f>
              <c:numCache>
                <c:formatCode>General</c:formatCode>
                <c:ptCount val="7"/>
                <c:pt idx="2">
                  <c:v>5</c:v>
                </c:pt>
                <c:pt idx="3">
                  <c:v>11</c:v>
                </c:pt>
                <c:pt idx="4">
                  <c:v>21</c:v>
                </c:pt>
                <c:pt idx="5">
                  <c:v>7</c:v>
                </c:pt>
                <c:pt idx="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33-44E8-8CC8-F4ACF7A73892}"/>
            </c:ext>
          </c:extLst>
        </c:ser>
        <c:ser>
          <c:idx val="3"/>
          <c:order val="3"/>
          <c:tx>
            <c:strRef>
              <c:f>Blad1!$E$1:$E$2</c:f>
              <c:strCache>
                <c:ptCount val="2"/>
                <c:pt idx="1">
                  <c:v>beetje eens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Blad1!$E$3:$E$9</c:f>
              <c:numCache>
                <c:formatCode>General</c:formatCode>
                <c:ptCount val="7"/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3-44E8-8CC8-F4ACF7A73892}"/>
            </c:ext>
          </c:extLst>
        </c:ser>
        <c:ser>
          <c:idx val="4"/>
          <c:order val="4"/>
          <c:tx>
            <c:strRef>
              <c:f>Blad1!$F$1:$F$2</c:f>
              <c:strCache>
                <c:ptCount val="2"/>
                <c:pt idx="1">
                  <c:v>eens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Blad1!$F$3:$F$9</c:f>
              <c:numCache>
                <c:formatCode>General</c:formatCode>
                <c:ptCount val="7"/>
                <c:pt idx="0">
                  <c:v>1</c:v>
                </c:pt>
                <c:pt idx="2">
                  <c:v>2</c:v>
                </c:pt>
                <c:pt idx="3">
                  <c:v>3</c:v>
                </c:pt>
                <c:pt idx="5">
                  <c:v>2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33-44E8-8CC8-F4ACF7A73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387712"/>
        <c:axId val="84389248"/>
      </c:barChart>
      <c:catAx>
        <c:axId val="8438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4389248"/>
        <c:crosses val="autoZero"/>
        <c:auto val="1"/>
        <c:lblAlgn val="ctr"/>
        <c:lblOffset val="100"/>
        <c:noMultiLvlLbl val="0"/>
      </c:catAx>
      <c:valAx>
        <c:axId val="8438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438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Blad1!$B$1:$B$2</c:f>
              <c:strCache>
                <c:ptCount val="2"/>
                <c:pt idx="1">
                  <c:v>oneens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Blad1!$B$3:$B$9</c:f>
              <c:numCache>
                <c:formatCode>General</c:formatCode>
                <c:ptCount val="7"/>
                <c:pt idx="1">
                  <c:v>2</c:v>
                </c:pt>
                <c:pt idx="2">
                  <c:v>6</c:v>
                </c:pt>
                <c:pt idx="3">
                  <c:v>16</c:v>
                </c:pt>
                <c:pt idx="4">
                  <c:v>21</c:v>
                </c:pt>
                <c:pt idx="5">
                  <c:v>7</c:v>
                </c:pt>
                <c:pt idx="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5-45C1-BC6F-B39DC59D6531}"/>
            </c:ext>
          </c:extLst>
        </c:ser>
        <c:ser>
          <c:idx val="1"/>
          <c:order val="1"/>
          <c:tx>
            <c:strRef>
              <c:f>Blad1!$C$1:$C$2</c:f>
              <c:strCache>
                <c:ptCount val="2"/>
                <c:pt idx="1">
                  <c:v>beetje oneens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Blad1!$C$3:$C$9</c:f>
              <c:numCache>
                <c:formatCode>General</c:formatCode>
                <c:ptCount val="7"/>
                <c:pt idx="0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2</c:v>
                </c:pt>
                <c:pt idx="5">
                  <c:v>6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B5-45C1-BC6F-B39DC59D6531}"/>
            </c:ext>
          </c:extLst>
        </c:ser>
        <c:ser>
          <c:idx val="2"/>
          <c:order val="2"/>
          <c:tx>
            <c:strRef>
              <c:f>Blad1!$D$1:$D$2</c:f>
              <c:strCache>
                <c:ptCount val="2"/>
                <c:pt idx="1">
                  <c:v>neutraal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Blad1!$D$3:$D$9</c:f>
              <c:numCache>
                <c:formatCode>General</c:formatCode>
                <c:ptCount val="7"/>
                <c:pt idx="0">
                  <c:v>2</c:v>
                </c:pt>
                <c:pt idx="2">
                  <c:v>4</c:v>
                </c:pt>
                <c:pt idx="3">
                  <c:v>17</c:v>
                </c:pt>
                <c:pt idx="4">
                  <c:v>26</c:v>
                </c:pt>
                <c:pt idx="5">
                  <c:v>12</c:v>
                </c:pt>
                <c:pt idx="6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B5-45C1-BC6F-B39DC59D6531}"/>
            </c:ext>
          </c:extLst>
        </c:ser>
        <c:ser>
          <c:idx val="3"/>
          <c:order val="3"/>
          <c:tx>
            <c:strRef>
              <c:f>Blad1!$E$1:$E$2</c:f>
              <c:strCache>
                <c:ptCount val="2"/>
                <c:pt idx="1">
                  <c:v>beetke eens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Blad1!$E$3:$E$9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B5-45C1-BC6F-B39DC59D6531}"/>
            </c:ext>
          </c:extLst>
        </c:ser>
        <c:ser>
          <c:idx val="4"/>
          <c:order val="4"/>
          <c:tx>
            <c:strRef>
              <c:f>Blad1!$F$1:$F$2</c:f>
              <c:strCache>
                <c:ptCount val="2"/>
                <c:pt idx="1">
                  <c:v>eens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Blad1!$F$3:$F$9</c:f>
              <c:numCache>
                <c:formatCode>General</c:formatCode>
                <c:ptCount val="7"/>
                <c:pt idx="3">
                  <c:v>2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B5-45C1-BC6F-B39DC59D6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012864"/>
        <c:axId val="109014400"/>
      </c:barChart>
      <c:catAx>
        <c:axId val="1090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9014400"/>
        <c:crosses val="autoZero"/>
        <c:auto val="1"/>
        <c:lblAlgn val="ctr"/>
        <c:lblOffset val="100"/>
        <c:noMultiLvlLbl val="0"/>
      </c:catAx>
      <c:valAx>
        <c:axId val="10901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901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Blad1!$B$1:$B$2</c:f>
              <c:strCache>
                <c:ptCount val="2"/>
                <c:pt idx="1">
                  <c:v>oneens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Blad1!$B$3:$B$9</c:f>
              <c:numCache>
                <c:formatCode>General</c:formatCode>
                <c:ptCount val="7"/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4-44CA-9232-E02694A14B1D}"/>
            </c:ext>
          </c:extLst>
        </c:ser>
        <c:ser>
          <c:idx val="1"/>
          <c:order val="1"/>
          <c:tx>
            <c:strRef>
              <c:f>Blad1!$C$1:$C$2</c:f>
              <c:strCache>
                <c:ptCount val="2"/>
                <c:pt idx="1">
                  <c:v>beetje oneens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Blad1!$C$3:$C$9</c:f>
              <c:numCache>
                <c:formatCode>General</c:formatCode>
                <c:ptCount val="7"/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A4-44CA-9232-E02694A14B1D}"/>
            </c:ext>
          </c:extLst>
        </c:ser>
        <c:ser>
          <c:idx val="2"/>
          <c:order val="2"/>
          <c:tx>
            <c:strRef>
              <c:f>Blad1!$D$1:$D$2</c:f>
              <c:strCache>
                <c:ptCount val="2"/>
                <c:pt idx="1">
                  <c:v>neutraal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Blad1!$D$3:$D$9</c:f>
              <c:numCache>
                <c:formatCode>General</c:formatCode>
                <c:ptCount val="7"/>
                <c:pt idx="0">
                  <c:v>1</c:v>
                </c:pt>
                <c:pt idx="2">
                  <c:v>3</c:v>
                </c:pt>
                <c:pt idx="3">
                  <c:v>12</c:v>
                </c:pt>
                <c:pt idx="4">
                  <c:v>21</c:v>
                </c:pt>
                <c:pt idx="5">
                  <c:v>13</c:v>
                </c:pt>
                <c:pt idx="6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A4-44CA-9232-E02694A14B1D}"/>
            </c:ext>
          </c:extLst>
        </c:ser>
        <c:ser>
          <c:idx val="3"/>
          <c:order val="3"/>
          <c:tx>
            <c:strRef>
              <c:f>Blad1!$E$1:$E$2</c:f>
              <c:strCache>
                <c:ptCount val="2"/>
                <c:pt idx="1">
                  <c:v>beetje eens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Blad1!$E$3:$E$9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A4-44CA-9232-E02694A14B1D}"/>
            </c:ext>
          </c:extLst>
        </c:ser>
        <c:ser>
          <c:idx val="4"/>
          <c:order val="4"/>
          <c:tx>
            <c:strRef>
              <c:f>Blad1!$F$1:$F$2</c:f>
              <c:strCache>
                <c:ptCount val="2"/>
                <c:pt idx="1">
                  <c:v>eens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Blad1!$F$3:$F$9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17</c:v>
                </c:pt>
                <c:pt idx="4">
                  <c:v>21</c:v>
                </c:pt>
                <c:pt idx="5">
                  <c:v>3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A4-44CA-9232-E02694A14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189440"/>
        <c:axId val="92190976"/>
      </c:barChart>
      <c:catAx>
        <c:axId val="921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2190976"/>
        <c:crosses val="autoZero"/>
        <c:auto val="1"/>
        <c:lblAlgn val="ctr"/>
        <c:lblOffset val="100"/>
        <c:noMultiLvlLbl val="0"/>
      </c:catAx>
      <c:valAx>
        <c:axId val="9219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218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oneens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17</c:v>
                </c:pt>
                <c:pt idx="4">
                  <c:v>27</c:v>
                </c:pt>
                <c:pt idx="5">
                  <c:v>15</c:v>
                </c:pt>
                <c:pt idx="6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D-4B74-9FEB-A5101DAC061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beetje oneens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3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D-4B74-9FEB-A5101DAC061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1</c:v>
                </c:pt>
                <c:pt idx="2">
                  <c:v>3</c:v>
                </c:pt>
                <c:pt idx="3">
                  <c:v>18</c:v>
                </c:pt>
                <c:pt idx="4">
                  <c:v>22</c:v>
                </c:pt>
                <c:pt idx="5">
                  <c:v>10</c:v>
                </c:pt>
                <c:pt idx="6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BD-4B74-9FEB-A5101DAC061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beetje eens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1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BD-4B74-9FEB-A5101DAC0619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eens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1</c:v>
                </c:pt>
                <c:pt idx="2">
                  <c:v>3</c:v>
                </c:pt>
                <c:pt idx="3">
                  <c:v>1</c:v>
                </c:pt>
                <c:pt idx="5">
                  <c:v>2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BD-4B74-9FEB-A5101DAC0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096192"/>
        <c:axId val="92398336"/>
      </c:barChart>
      <c:catAx>
        <c:axId val="8909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2398336"/>
        <c:crosses val="autoZero"/>
        <c:auto val="1"/>
        <c:lblAlgn val="ctr"/>
        <c:lblOffset val="100"/>
        <c:noMultiLvlLbl val="0"/>
      </c:catAx>
      <c:valAx>
        <c:axId val="9239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909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Leeftijd</a:t>
            </a:r>
            <a:r>
              <a:rPr lang="en-US" baseline="0" dirty="0"/>
              <a:t> </a:t>
            </a:r>
            <a:r>
              <a:rPr lang="en-US" baseline="0" dirty="0" err="1"/>
              <a:t>bewoners</a:t>
            </a:r>
            <a:r>
              <a:rPr lang="en-US" baseline="0" dirty="0"/>
              <a:t> </a:t>
            </a:r>
            <a:r>
              <a:rPr lang="en-US" baseline="0" dirty="0" err="1"/>
              <a:t>Alteveer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0-15</c:v>
                </c:pt>
                <c:pt idx="1">
                  <c:v>15-25</c:v>
                </c:pt>
                <c:pt idx="2">
                  <c:v>25-45</c:v>
                </c:pt>
                <c:pt idx="3">
                  <c:v>45-65</c:v>
                </c:pt>
                <c:pt idx="4">
                  <c:v>65+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173</c:v>
                </c:pt>
                <c:pt idx="1">
                  <c:v>162</c:v>
                </c:pt>
                <c:pt idx="2">
                  <c:v>252</c:v>
                </c:pt>
                <c:pt idx="3">
                  <c:v>410</c:v>
                </c:pt>
                <c:pt idx="4">
                  <c:v>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6-446F-82E3-BB8FFB488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80576"/>
        <c:axId val="7082368"/>
      </c:barChart>
      <c:catAx>
        <c:axId val="708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82368"/>
        <c:crosses val="autoZero"/>
        <c:auto val="1"/>
        <c:lblAlgn val="ctr"/>
        <c:lblOffset val="100"/>
        <c:noMultiLvlLbl val="0"/>
      </c:catAx>
      <c:valAx>
        <c:axId val="708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8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600" b="0" i="0">
                <a:solidFill>
                  <a:srgbClr val="757575"/>
                </a:solidFill>
                <a:latin typeface="+mn-lt"/>
              </a:defRPr>
            </a:pPr>
            <a:r>
              <a:rPr lang="nl-NL" sz="1600" b="0" i="0" dirty="0">
                <a:solidFill>
                  <a:srgbClr val="757575"/>
                </a:solidFill>
                <a:latin typeface="+mn-lt"/>
              </a:rPr>
              <a:t>Wat vindt u de mooiste plek in of nabij Alteveer?</a:t>
            </a:r>
          </a:p>
        </c:rich>
      </c:tx>
      <c:overlay val="0"/>
    </c:title>
    <c:autoTitleDeleted val="0"/>
    <c:view3D>
      <c:rotX val="5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285F4"/>
              </a:solidFill>
            </c:spPr>
            <c:extLst>
              <c:ext xmlns:c16="http://schemas.microsoft.com/office/drawing/2014/chart" uri="{C3380CC4-5D6E-409C-BE32-E72D297353CC}">
                <c16:uniqueId val="{00000001-7FCF-4805-BA7A-6A196CE71860}"/>
              </c:ext>
            </c:extLst>
          </c:dPt>
          <c:dPt>
            <c:idx val="1"/>
            <c:bubble3D val="0"/>
            <c:spPr>
              <a:solidFill>
                <a:srgbClr val="EA4335"/>
              </a:solidFill>
            </c:spPr>
            <c:extLst>
              <c:ext xmlns:c16="http://schemas.microsoft.com/office/drawing/2014/chart" uri="{C3380CC4-5D6E-409C-BE32-E72D297353CC}">
                <c16:uniqueId val="{00000003-7FCF-4805-BA7A-6A196CE71860}"/>
              </c:ext>
            </c:extLst>
          </c:dPt>
          <c:dPt>
            <c:idx val="2"/>
            <c:bubble3D val="0"/>
            <c:spPr>
              <a:solidFill>
                <a:srgbClr val="FBBC04"/>
              </a:solidFill>
            </c:spPr>
            <c:extLst>
              <c:ext xmlns:c16="http://schemas.microsoft.com/office/drawing/2014/chart" uri="{C3380CC4-5D6E-409C-BE32-E72D297353CC}">
                <c16:uniqueId val="{00000005-7FCF-4805-BA7A-6A196CE71860}"/>
              </c:ext>
            </c:extLst>
          </c:dPt>
          <c:dPt>
            <c:idx val="3"/>
            <c:bubble3D val="0"/>
            <c:spPr>
              <a:solidFill>
                <a:srgbClr val="34A853"/>
              </a:solidFill>
            </c:spPr>
            <c:extLst>
              <c:ext xmlns:c16="http://schemas.microsoft.com/office/drawing/2014/chart" uri="{C3380CC4-5D6E-409C-BE32-E72D297353CC}">
                <c16:uniqueId val="{00000007-7FCF-4805-BA7A-6A196CE71860}"/>
              </c:ext>
            </c:extLst>
          </c:dPt>
          <c:dPt>
            <c:idx val="4"/>
            <c:bubble3D val="0"/>
            <c:spPr>
              <a:solidFill>
                <a:srgbClr val="FF6D01"/>
              </a:solidFill>
            </c:spPr>
            <c:extLst>
              <c:ext xmlns:c16="http://schemas.microsoft.com/office/drawing/2014/chart" uri="{C3380CC4-5D6E-409C-BE32-E72D297353CC}">
                <c16:uniqueId val="{00000009-7FCF-4805-BA7A-6A196CE71860}"/>
              </c:ext>
            </c:extLst>
          </c:dPt>
          <c:dPt>
            <c:idx val="5"/>
            <c:bubble3D val="0"/>
            <c:spPr>
              <a:solidFill>
                <a:srgbClr val="46BDC6"/>
              </a:solidFill>
            </c:spPr>
            <c:extLst>
              <c:ext xmlns:c16="http://schemas.microsoft.com/office/drawing/2014/chart" uri="{C3380CC4-5D6E-409C-BE32-E72D297353CC}">
                <c16:uniqueId val="{0000000B-7FCF-4805-BA7A-6A196CE71860}"/>
              </c:ext>
            </c:extLst>
          </c:dPt>
          <c:dPt>
            <c:idx val="6"/>
            <c:bubble3D val="0"/>
            <c:spPr>
              <a:solidFill>
                <a:srgbClr val="7BAAF7"/>
              </a:solidFill>
            </c:spPr>
            <c:extLst>
              <c:ext xmlns:c16="http://schemas.microsoft.com/office/drawing/2014/chart" uri="{C3380CC4-5D6E-409C-BE32-E72D297353CC}">
                <c16:uniqueId val="{0000000D-7FCF-4805-BA7A-6A196CE71860}"/>
              </c:ext>
            </c:extLst>
          </c:dPt>
          <c:dPt>
            <c:idx val="7"/>
            <c:bubble3D val="0"/>
            <c:spPr>
              <a:solidFill>
                <a:srgbClr val="F07B72"/>
              </a:solidFill>
            </c:spPr>
            <c:extLst>
              <c:ext xmlns:c16="http://schemas.microsoft.com/office/drawing/2014/chart" uri="{C3380CC4-5D6E-409C-BE32-E72D297353CC}">
                <c16:uniqueId val="{0000000F-7FCF-4805-BA7A-6A196CE71860}"/>
              </c:ext>
            </c:extLst>
          </c:dPt>
          <c:dPt>
            <c:idx val="8"/>
            <c:bubble3D val="0"/>
            <c:spPr>
              <a:solidFill>
                <a:srgbClr val="FCD04F"/>
              </a:solidFill>
            </c:spPr>
            <c:extLst>
              <c:ext xmlns:c16="http://schemas.microsoft.com/office/drawing/2014/chart" uri="{C3380CC4-5D6E-409C-BE32-E72D297353CC}">
                <c16:uniqueId val="{00000011-7FCF-4805-BA7A-6A196CE71860}"/>
              </c:ext>
            </c:extLst>
          </c:dPt>
          <c:dPt>
            <c:idx val="9"/>
            <c:bubble3D val="0"/>
            <c:spPr>
              <a:solidFill>
                <a:srgbClr val="71C287"/>
              </a:solidFill>
            </c:spPr>
            <c:extLst>
              <c:ext xmlns:c16="http://schemas.microsoft.com/office/drawing/2014/chart" uri="{C3380CC4-5D6E-409C-BE32-E72D297353CC}">
                <c16:uniqueId val="{00000013-7FCF-4805-BA7A-6A196CE71860}"/>
              </c:ext>
            </c:extLst>
          </c:dPt>
          <c:dPt>
            <c:idx val="10"/>
            <c:bubble3D val="0"/>
            <c:spPr>
              <a:solidFill>
                <a:srgbClr val="FF994D"/>
              </a:solidFill>
            </c:spPr>
            <c:extLst>
              <c:ext xmlns:c16="http://schemas.microsoft.com/office/drawing/2014/chart" uri="{C3380CC4-5D6E-409C-BE32-E72D297353CC}">
                <c16:uniqueId val="{00000015-7FCF-4805-BA7A-6A196CE71860}"/>
              </c:ext>
            </c:extLst>
          </c:dPt>
          <c:dPt>
            <c:idx val="11"/>
            <c:bubble3D val="0"/>
            <c:spPr>
              <a:solidFill>
                <a:srgbClr val="7ED1D7"/>
              </a:solidFill>
            </c:spPr>
            <c:extLst>
              <c:ext xmlns:c16="http://schemas.microsoft.com/office/drawing/2014/chart" uri="{C3380CC4-5D6E-409C-BE32-E72D297353CC}">
                <c16:uniqueId val="{00000017-7FCF-4805-BA7A-6A196CE71860}"/>
              </c:ext>
            </c:extLst>
          </c:dPt>
          <c:dPt>
            <c:idx val="12"/>
            <c:bubble3D val="0"/>
            <c:spPr>
              <a:solidFill>
                <a:srgbClr val="B3CEFB"/>
              </a:solidFill>
            </c:spPr>
            <c:extLst>
              <c:ext xmlns:c16="http://schemas.microsoft.com/office/drawing/2014/chart" uri="{C3380CC4-5D6E-409C-BE32-E72D297353CC}">
                <c16:uniqueId val="{00000019-7FCF-4805-BA7A-6A196CE71860}"/>
              </c:ext>
            </c:extLst>
          </c:dPt>
          <c:dPt>
            <c:idx val="13"/>
            <c:bubble3D val="0"/>
            <c:spPr>
              <a:solidFill>
                <a:srgbClr val="F7B4AE"/>
              </a:solidFill>
            </c:spPr>
            <c:extLst>
              <c:ext xmlns:c16="http://schemas.microsoft.com/office/drawing/2014/chart" uri="{C3380CC4-5D6E-409C-BE32-E72D297353CC}">
                <c16:uniqueId val="{0000001B-7FCF-4805-BA7A-6A196CE71860}"/>
              </c:ext>
            </c:extLst>
          </c:dPt>
          <c:dPt>
            <c:idx val="14"/>
            <c:bubble3D val="0"/>
            <c:spPr>
              <a:solidFill>
                <a:srgbClr val="FDE49B"/>
              </a:solidFill>
            </c:spPr>
            <c:extLst>
              <c:ext xmlns:c16="http://schemas.microsoft.com/office/drawing/2014/chart" uri="{C3380CC4-5D6E-409C-BE32-E72D297353CC}">
                <c16:uniqueId val="{0000001D-7FCF-4805-BA7A-6A196CE71860}"/>
              </c:ext>
            </c:extLst>
          </c:dPt>
          <c:dPt>
            <c:idx val="15"/>
            <c:bubble3D val="0"/>
            <c:spPr>
              <a:solidFill>
                <a:srgbClr val="AEDCBA"/>
              </a:solidFill>
            </c:spPr>
            <c:extLst>
              <c:ext xmlns:c16="http://schemas.microsoft.com/office/drawing/2014/chart" uri="{C3380CC4-5D6E-409C-BE32-E72D297353CC}">
                <c16:uniqueId val="{0000001F-7FCF-4805-BA7A-6A196CE71860}"/>
              </c:ext>
            </c:extLst>
          </c:dPt>
          <c:dPt>
            <c:idx val="16"/>
            <c:bubble3D val="0"/>
            <c:spPr>
              <a:solidFill>
                <a:srgbClr val="FFC599"/>
              </a:solidFill>
            </c:spPr>
            <c:extLst>
              <c:ext xmlns:c16="http://schemas.microsoft.com/office/drawing/2014/chart" uri="{C3380CC4-5D6E-409C-BE32-E72D297353CC}">
                <c16:uniqueId val="{00000021-7FCF-4805-BA7A-6A196CE71860}"/>
              </c:ext>
            </c:extLst>
          </c:dPt>
          <c:dPt>
            <c:idx val="17"/>
            <c:bubble3D val="0"/>
            <c:spPr>
              <a:solidFill>
                <a:srgbClr val="B5E5E8"/>
              </a:solidFill>
            </c:spPr>
            <c:extLst>
              <c:ext xmlns:c16="http://schemas.microsoft.com/office/drawing/2014/chart" uri="{C3380CC4-5D6E-409C-BE32-E72D297353CC}">
                <c16:uniqueId val="{00000023-7FCF-4805-BA7A-6A196CE71860}"/>
              </c:ext>
            </c:extLst>
          </c:dPt>
          <c:dPt>
            <c:idx val="18"/>
            <c:bubble3D val="0"/>
            <c:spPr>
              <a:solidFill>
                <a:srgbClr val="ECF3FE"/>
              </a:solidFill>
            </c:spPr>
            <c:extLst>
              <c:ext xmlns:c16="http://schemas.microsoft.com/office/drawing/2014/chart" uri="{C3380CC4-5D6E-409C-BE32-E72D297353CC}">
                <c16:uniqueId val="{00000025-7FCF-4805-BA7A-6A196CE71860}"/>
              </c:ext>
            </c:extLst>
          </c:dPt>
          <c:dPt>
            <c:idx val="19"/>
            <c:bubble3D val="0"/>
            <c:spPr>
              <a:solidFill>
                <a:srgbClr val="FDECEB"/>
              </a:solidFill>
            </c:spPr>
            <c:extLst>
              <c:ext xmlns:c16="http://schemas.microsoft.com/office/drawing/2014/chart" uri="{C3380CC4-5D6E-409C-BE32-E72D297353CC}">
                <c16:uniqueId val="{00000027-7FCF-4805-BA7A-6A196CE71860}"/>
              </c:ext>
            </c:extLst>
          </c:dPt>
          <c:dPt>
            <c:idx val="20"/>
            <c:bubble3D val="0"/>
            <c:spPr>
              <a:solidFill>
                <a:srgbClr val="FFF8E6"/>
              </a:solidFill>
            </c:spPr>
            <c:extLst>
              <c:ext xmlns:c16="http://schemas.microsoft.com/office/drawing/2014/chart" uri="{C3380CC4-5D6E-409C-BE32-E72D297353CC}">
                <c16:uniqueId val="{00000029-7FCF-4805-BA7A-6A196CE71860}"/>
              </c:ext>
            </c:extLst>
          </c:dPt>
          <c:dPt>
            <c:idx val="21"/>
            <c:bubble3D val="0"/>
            <c:spPr>
              <a:solidFill>
                <a:srgbClr val="EBF6EE"/>
              </a:solidFill>
            </c:spPr>
            <c:extLst>
              <c:ext xmlns:c16="http://schemas.microsoft.com/office/drawing/2014/chart" uri="{C3380CC4-5D6E-409C-BE32-E72D297353CC}">
                <c16:uniqueId val="{0000002B-7FCF-4805-BA7A-6A196CE71860}"/>
              </c:ext>
            </c:extLst>
          </c:dPt>
          <c:cat>
            <c:strRef>
              <c:f>Blad1!$A$2:$A$23</c:f>
              <c:strCache>
                <c:ptCount val="22"/>
                <c:pt idx="0">
                  <c:v>De landerijen / natuur </c:v>
                </c:pt>
                <c:pt idx="1">
                  <c:v>bos achter de ijsbaan </c:v>
                </c:pt>
                <c:pt idx="2">
                  <c:v>Tangerveld/ hochte</c:v>
                </c:pt>
                <c:pt idx="3">
                  <c:v>Beumeesweg / midden bij kerk </c:v>
                </c:pt>
                <c:pt idx="4">
                  <c:v>Eigen tuin/woning</c:v>
                </c:pt>
                <c:pt idx="5">
                  <c:v>Onstwedde</c:v>
                </c:pt>
                <c:pt idx="6">
                  <c:v>Alles mooi</c:v>
                </c:pt>
                <c:pt idx="7">
                  <c:v>Oud Alteveer</c:v>
                </c:pt>
                <c:pt idx="8">
                  <c:v>Vlagtwedde</c:v>
                </c:pt>
                <c:pt idx="9">
                  <c:v>Pageplas</c:v>
                </c:pt>
                <c:pt idx="10">
                  <c:v>Het Streekje</c:v>
                </c:pt>
                <c:pt idx="11">
                  <c:v>Visplas</c:v>
                </c:pt>
                <c:pt idx="12">
                  <c:v>Wedde</c:v>
                </c:pt>
                <c:pt idx="13">
                  <c:v>Westerwolde</c:v>
                </c:pt>
                <c:pt idx="14">
                  <c:v>Keiweg e.o.</c:v>
                </c:pt>
                <c:pt idx="15">
                  <c:v>Ter Wupping</c:v>
                </c:pt>
                <c:pt idx="16">
                  <c:v>Poortmanwijk</c:v>
                </c:pt>
                <c:pt idx="17">
                  <c:v>Achterdiep</c:v>
                </c:pt>
                <c:pt idx="18">
                  <c:v>Smeerling</c:v>
                </c:pt>
                <c:pt idx="19">
                  <c:v>Speeltuinen</c:v>
                </c:pt>
                <c:pt idx="20">
                  <c:v>Meidoornlaan</c:v>
                </c:pt>
                <c:pt idx="21">
                  <c:v>Nieuwlandseweg</c:v>
                </c:pt>
              </c:strCache>
            </c:strRef>
          </c:cat>
          <c:val>
            <c:numRef>
              <c:f>Blad1!$B$2:$B$23</c:f>
              <c:numCache>
                <c:formatCode>General</c:formatCode>
                <c:ptCount val="22"/>
                <c:pt idx="0">
                  <c:v>32</c:v>
                </c:pt>
                <c:pt idx="1">
                  <c:v>11</c:v>
                </c:pt>
                <c:pt idx="2">
                  <c:v>11</c:v>
                </c:pt>
                <c:pt idx="3">
                  <c:v>4</c:v>
                </c:pt>
                <c:pt idx="4">
                  <c:v>33</c:v>
                </c:pt>
                <c:pt idx="5">
                  <c:v>1</c:v>
                </c:pt>
                <c:pt idx="6">
                  <c:v>8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8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3</c:v>
                </c:pt>
                <c:pt idx="16">
                  <c:v>4</c:v>
                </c:pt>
                <c:pt idx="17">
                  <c:v>1</c:v>
                </c:pt>
                <c:pt idx="18">
                  <c:v>3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7FCF-4805-BA7A-6A196CE71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5"/>
        <c:delete val="1"/>
      </c:legendEntry>
      <c:legendEntry>
        <c:idx val="8"/>
        <c:delete val="1"/>
      </c:legendEntry>
      <c:legendEntry>
        <c:idx val="9"/>
        <c:delete val="1"/>
      </c:legendEntry>
      <c:overlay val="0"/>
      <c:txPr>
        <a:bodyPr/>
        <a:lstStyle/>
        <a:p>
          <a:pPr lvl="0">
            <a:defRPr b="0" i="0">
              <a:solidFill>
                <a:srgbClr val="1A1A1A"/>
              </a:solidFill>
              <a:latin typeface="+mn-lt"/>
            </a:defRPr>
          </a:pPr>
          <a:endParaRPr lang="nl-NL"/>
        </a:p>
      </c:txPr>
    </c:legend>
    <c:plotVisOnly val="1"/>
    <c:dispBlanksAs val="zero"/>
    <c:showDLblsOverMax val="1"/>
  </c:chart>
  <c:spPr>
    <a:solidFill>
      <a:srgbClr val="FFFFFF"/>
    </a:solidFill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600" b="0" i="0">
                <a:solidFill>
                  <a:srgbClr val="757575"/>
                </a:solidFill>
                <a:latin typeface="+mn-lt"/>
              </a:defRPr>
            </a:pPr>
            <a:r>
              <a:rPr lang="nl-NL" sz="1600" b="0" i="0" dirty="0">
                <a:solidFill>
                  <a:srgbClr val="757575"/>
                </a:solidFill>
                <a:latin typeface="+mn-lt"/>
              </a:rPr>
              <a:t>Wat vindt u de minst mooie plek in of nabij Alteveer? Heeft u ideeën of wensen ter verbetering? </a:t>
            </a:r>
          </a:p>
        </c:rich>
      </c:tx>
      <c:overlay val="0"/>
    </c:title>
    <c:autoTitleDeleted val="0"/>
    <c:view3D>
      <c:rotX val="5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285F4"/>
              </a:solidFill>
            </c:spPr>
            <c:extLst>
              <c:ext xmlns:c16="http://schemas.microsoft.com/office/drawing/2014/chart" uri="{C3380CC4-5D6E-409C-BE32-E72D297353CC}">
                <c16:uniqueId val="{00000001-B1C0-4EB5-91E9-569FE8AD57FE}"/>
              </c:ext>
            </c:extLst>
          </c:dPt>
          <c:dPt>
            <c:idx val="1"/>
            <c:bubble3D val="0"/>
            <c:spPr>
              <a:solidFill>
                <a:srgbClr val="EA4335"/>
              </a:solidFill>
            </c:spPr>
            <c:extLst>
              <c:ext xmlns:c16="http://schemas.microsoft.com/office/drawing/2014/chart" uri="{C3380CC4-5D6E-409C-BE32-E72D297353CC}">
                <c16:uniqueId val="{00000003-B1C0-4EB5-91E9-569FE8AD57FE}"/>
              </c:ext>
            </c:extLst>
          </c:dPt>
          <c:dPt>
            <c:idx val="2"/>
            <c:bubble3D val="0"/>
            <c:spPr>
              <a:solidFill>
                <a:srgbClr val="FBBC04"/>
              </a:solidFill>
            </c:spPr>
            <c:extLst>
              <c:ext xmlns:c16="http://schemas.microsoft.com/office/drawing/2014/chart" uri="{C3380CC4-5D6E-409C-BE32-E72D297353CC}">
                <c16:uniqueId val="{00000005-B1C0-4EB5-91E9-569FE8AD57FE}"/>
              </c:ext>
            </c:extLst>
          </c:dPt>
          <c:dPt>
            <c:idx val="3"/>
            <c:bubble3D val="0"/>
            <c:spPr>
              <a:solidFill>
                <a:srgbClr val="34A853"/>
              </a:solidFill>
            </c:spPr>
            <c:extLst>
              <c:ext xmlns:c16="http://schemas.microsoft.com/office/drawing/2014/chart" uri="{C3380CC4-5D6E-409C-BE32-E72D297353CC}">
                <c16:uniqueId val="{00000007-B1C0-4EB5-91E9-569FE8AD57FE}"/>
              </c:ext>
            </c:extLst>
          </c:dPt>
          <c:dPt>
            <c:idx val="4"/>
            <c:bubble3D val="0"/>
            <c:spPr>
              <a:solidFill>
                <a:srgbClr val="FF6D01"/>
              </a:solidFill>
            </c:spPr>
            <c:extLst>
              <c:ext xmlns:c16="http://schemas.microsoft.com/office/drawing/2014/chart" uri="{C3380CC4-5D6E-409C-BE32-E72D297353CC}">
                <c16:uniqueId val="{00000009-B1C0-4EB5-91E9-569FE8AD57FE}"/>
              </c:ext>
            </c:extLst>
          </c:dPt>
          <c:dPt>
            <c:idx val="5"/>
            <c:bubble3D val="0"/>
            <c:spPr>
              <a:solidFill>
                <a:srgbClr val="46BDC6"/>
              </a:solidFill>
            </c:spPr>
            <c:extLst>
              <c:ext xmlns:c16="http://schemas.microsoft.com/office/drawing/2014/chart" uri="{C3380CC4-5D6E-409C-BE32-E72D297353CC}">
                <c16:uniqueId val="{0000000B-B1C0-4EB5-91E9-569FE8AD57FE}"/>
              </c:ext>
            </c:extLst>
          </c:dPt>
          <c:dPt>
            <c:idx val="6"/>
            <c:bubble3D val="0"/>
            <c:spPr>
              <a:solidFill>
                <a:srgbClr val="7BAAF7"/>
              </a:solidFill>
            </c:spPr>
            <c:extLst>
              <c:ext xmlns:c16="http://schemas.microsoft.com/office/drawing/2014/chart" uri="{C3380CC4-5D6E-409C-BE32-E72D297353CC}">
                <c16:uniqueId val="{0000000D-B1C0-4EB5-91E9-569FE8AD57FE}"/>
              </c:ext>
            </c:extLst>
          </c:dPt>
          <c:dPt>
            <c:idx val="7"/>
            <c:bubble3D val="0"/>
            <c:spPr>
              <a:solidFill>
                <a:srgbClr val="F07B72"/>
              </a:solidFill>
            </c:spPr>
            <c:extLst>
              <c:ext xmlns:c16="http://schemas.microsoft.com/office/drawing/2014/chart" uri="{C3380CC4-5D6E-409C-BE32-E72D297353CC}">
                <c16:uniqueId val="{0000000F-B1C0-4EB5-91E9-569FE8AD57FE}"/>
              </c:ext>
            </c:extLst>
          </c:dPt>
          <c:dPt>
            <c:idx val="8"/>
            <c:bubble3D val="0"/>
            <c:spPr>
              <a:solidFill>
                <a:srgbClr val="FCD04F"/>
              </a:solidFill>
            </c:spPr>
            <c:extLst>
              <c:ext xmlns:c16="http://schemas.microsoft.com/office/drawing/2014/chart" uri="{C3380CC4-5D6E-409C-BE32-E72D297353CC}">
                <c16:uniqueId val="{00000011-B1C0-4EB5-91E9-569FE8AD57FE}"/>
              </c:ext>
            </c:extLst>
          </c:dPt>
          <c:dPt>
            <c:idx val="9"/>
            <c:bubble3D val="0"/>
            <c:spPr>
              <a:solidFill>
                <a:srgbClr val="71C287"/>
              </a:solidFill>
            </c:spPr>
            <c:extLst>
              <c:ext xmlns:c16="http://schemas.microsoft.com/office/drawing/2014/chart" uri="{C3380CC4-5D6E-409C-BE32-E72D297353CC}">
                <c16:uniqueId val="{00000013-B1C0-4EB5-91E9-569FE8AD57FE}"/>
              </c:ext>
            </c:extLst>
          </c:dPt>
          <c:dPt>
            <c:idx val="10"/>
            <c:bubble3D val="0"/>
            <c:spPr>
              <a:solidFill>
                <a:srgbClr val="FF994D"/>
              </a:solidFill>
            </c:spPr>
            <c:extLst>
              <c:ext xmlns:c16="http://schemas.microsoft.com/office/drawing/2014/chart" uri="{C3380CC4-5D6E-409C-BE32-E72D297353CC}">
                <c16:uniqueId val="{00000015-B1C0-4EB5-91E9-569FE8AD57FE}"/>
              </c:ext>
            </c:extLst>
          </c:dPt>
          <c:dPt>
            <c:idx val="11"/>
            <c:bubble3D val="0"/>
            <c:spPr>
              <a:solidFill>
                <a:srgbClr val="7ED1D7"/>
              </a:solidFill>
            </c:spPr>
            <c:extLst>
              <c:ext xmlns:c16="http://schemas.microsoft.com/office/drawing/2014/chart" uri="{C3380CC4-5D6E-409C-BE32-E72D297353CC}">
                <c16:uniqueId val="{00000017-B1C0-4EB5-91E9-569FE8AD57FE}"/>
              </c:ext>
            </c:extLst>
          </c:dPt>
          <c:dPt>
            <c:idx val="12"/>
            <c:bubble3D val="0"/>
            <c:spPr>
              <a:solidFill>
                <a:srgbClr val="B3CEFB"/>
              </a:solidFill>
            </c:spPr>
            <c:extLst>
              <c:ext xmlns:c16="http://schemas.microsoft.com/office/drawing/2014/chart" uri="{C3380CC4-5D6E-409C-BE32-E72D297353CC}">
                <c16:uniqueId val="{00000019-B1C0-4EB5-91E9-569FE8AD57FE}"/>
              </c:ext>
            </c:extLst>
          </c:dPt>
          <c:dPt>
            <c:idx val="13"/>
            <c:bubble3D val="0"/>
            <c:spPr>
              <a:solidFill>
                <a:srgbClr val="F7B4AE"/>
              </a:solidFill>
            </c:spPr>
            <c:extLst>
              <c:ext xmlns:c16="http://schemas.microsoft.com/office/drawing/2014/chart" uri="{C3380CC4-5D6E-409C-BE32-E72D297353CC}">
                <c16:uniqueId val="{0000001B-B1C0-4EB5-91E9-569FE8AD57FE}"/>
              </c:ext>
            </c:extLst>
          </c:dPt>
          <c:dPt>
            <c:idx val="14"/>
            <c:bubble3D val="0"/>
            <c:spPr>
              <a:solidFill>
                <a:srgbClr val="FDE49B"/>
              </a:solidFill>
            </c:spPr>
            <c:extLst>
              <c:ext xmlns:c16="http://schemas.microsoft.com/office/drawing/2014/chart" uri="{C3380CC4-5D6E-409C-BE32-E72D297353CC}">
                <c16:uniqueId val="{0000001D-B1C0-4EB5-91E9-569FE8AD57FE}"/>
              </c:ext>
            </c:extLst>
          </c:dPt>
          <c:cat>
            <c:strRef>
              <c:f>Blad1!$A$26:$A$32</c:f>
              <c:strCache>
                <c:ptCount val="7"/>
                <c:pt idx="0">
                  <c:v>gemeentelijk groenstroken/pleinen</c:v>
                </c:pt>
                <c:pt idx="1">
                  <c:v>drukke beumeesweg graag fietspad </c:v>
                </c:pt>
                <c:pt idx="2">
                  <c:v>opknappen dorpshuis en plein kerk</c:v>
                </c:pt>
                <c:pt idx="3">
                  <c:v>geen mening </c:v>
                </c:pt>
                <c:pt idx="4">
                  <c:v>blauwe kamer (onkruid verwijderen)</c:v>
                </c:pt>
                <c:pt idx="5">
                  <c:v>silo loods/zandafgraving</c:v>
                </c:pt>
                <c:pt idx="6">
                  <c:v>Begin Alteveer (oude nieuwbouw)</c:v>
                </c:pt>
              </c:strCache>
            </c:strRef>
          </c:cat>
          <c:val>
            <c:numRef>
              <c:f>Blad1!$B$26:$B$32</c:f>
              <c:numCache>
                <c:formatCode>General</c:formatCode>
                <c:ptCount val="7"/>
                <c:pt idx="0">
                  <c:v>41</c:v>
                </c:pt>
                <c:pt idx="1">
                  <c:v>8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27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1C0-4EB5-91E9-569FE8AD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"/>
        <c:delete val="1"/>
      </c:legendEntry>
      <c:overlay val="0"/>
      <c:txPr>
        <a:bodyPr/>
        <a:lstStyle/>
        <a:p>
          <a:pPr lvl="0">
            <a:defRPr b="0" i="0">
              <a:solidFill>
                <a:srgbClr val="1A1A1A"/>
              </a:solidFill>
              <a:latin typeface="+mn-lt"/>
            </a:defRPr>
          </a:pPr>
          <a:endParaRPr lang="nl-NL"/>
        </a:p>
      </c:txPr>
    </c:legend>
    <c:plotVisOnly val="1"/>
    <c:dispBlanksAs val="zero"/>
    <c:showDLblsOverMax val="1"/>
  </c:chart>
  <c:spPr>
    <a:solidFill>
      <a:srgbClr val="FFFFFF"/>
    </a:solidFill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oneens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 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Blad1!$B$2:$B$32</c:f>
              <c:numCache>
                <c:formatCode>General</c:formatCode>
                <c:ptCount val="31"/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6</c:v>
                </c:pt>
                <c:pt idx="9">
                  <c:v>2</c:v>
                </c:pt>
                <c:pt idx="10">
                  <c:v>1</c:v>
                </c:pt>
                <c:pt idx="11">
                  <c:v>6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8</c:v>
                </c:pt>
                <c:pt idx="16">
                  <c:v>1</c:v>
                </c:pt>
                <c:pt idx="17">
                  <c:v>1</c:v>
                </c:pt>
                <c:pt idx="21">
                  <c:v>6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B-49D6-B7A2-881D468AF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beetje oneens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 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Blad1!$C$2:$C$32</c:f>
              <c:numCache>
                <c:formatCode>General</c:formatCode>
                <c:ptCount val="31"/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11">
                  <c:v>2</c:v>
                </c:pt>
                <c:pt idx="12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9">
                  <c:v>1</c:v>
                </c:pt>
                <c:pt idx="21">
                  <c:v>4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1B-49D6-B7A2-881D468AF31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 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Blad1!$D$2:$D$32</c:f>
              <c:numCache>
                <c:formatCode>General</c:formatCode>
                <c:ptCount val="31"/>
                <c:pt idx="2">
                  <c:v>1</c:v>
                </c:pt>
                <c:pt idx="3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5">
                  <c:v>1</c:v>
                </c:pt>
                <c:pt idx="17">
                  <c:v>2</c:v>
                </c:pt>
                <c:pt idx="21">
                  <c:v>2</c:v>
                </c:pt>
                <c:pt idx="22">
                  <c:v>2</c:v>
                </c:pt>
                <c:pt idx="3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1B-49D6-B7A2-881D468AF31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beetje eens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 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Blad1!$E$2:$E$32</c:f>
              <c:numCache>
                <c:formatCode>General</c:formatCode>
                <c:ptCount val="31"/>
                <c:pt idx="1">
                  <c:v>2</c:v>
                </c:pt>
                <c:pt idx="2">
                  <c:v>2</c:v>
                </c:pt>
                <c:pt idx="4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3">
                  <c:v>1</c:v>
                </c:pt>
                <c:pt idx="15">
                  <c:v>2</c:v>
                </c:pt>
                <c:pt idx="18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1B-49D6-B7A2-881D468AF317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eens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Blad1!$A$2:$A$32</c:f>
              <c:strCache>
                <c:ptCount val="31"/>
                <c:pt idx="1">
                  <c:v>9661 AA</c:v>
                </c:pt>
                <c:pt idx="2">
                  <c:v>9661 AB</c:v>
                </c:pt>
                <c:pt idx="3">
                  <c:v>9661 AC</c:v>
                </c:pt>
                <c:pt idx="4">
                  <c:v>9661 AD</c:v>
                </c:pt>
                <c:pt idx="5">
                  <c:v>9661 AE</c:v>
                </c:pt>
                <c:pt idx="6">
                  <c:v>9661 AH</c:v>
                </c:pt>
                <c:pt idx="7">
                  <c:v>9661 AJ</c:v>
                </c:pt>
                <c:pt idx="8">
                  <c:v>9661 AK</c:v>
                </c:pt>
                <c:pt idx="9">
                  <c:v>9661 AL </c:v>
                </c:pt>
                <c:pt idx="10">
                  <c:v>9661 AM</c:v>
                </c:pt>
                <c:pt idx="11">
                  <c:v>9661 AN</c:v>
                </c:pt>
                <c:pt idx="12">
                  <c:v>9661 AT </c:v>
                </c:pt>
                <c:pt idx="13">
                  <c:v>9661 AV</c:v>
                </c:pt>
                <c:pt idx="14">
                  <c:v>9661 AW</c:v>
                </c:pt>
                <c:pt idx="15">
                  <c:v>9661 AX </c:v>
                </c:pt>
                <c:pt idx="16">
                  <c:v>9661 AZ </c:v>
                </c:pt>
                <c:pt idx="17">
                  <c:v>9661 BA</c:v>
                </c:pt>
                <c:pt idx="18">
                  <c:v>9661 TA</c:v>
                </c:pt>
                <c:pt idx="19">
                  <c:v>9661 TB </c:v>
                </c:pt>
                <c:pt idx="20">
                  <c:v>9661 TD </c:v>
                </c:pt>
                <c:pt idx="21">
                  <c:v>9661 TE </c:v>
                </c:pt>
                <c:pt idx="22">
                  <c:v>9661 TG</c:v>
                </c:pt>
                <c:pt idx="23">
                  <c:v>9661 TH </c:v>
                </c:pt>
                <c:pt idx="24">
                  <c:v>9661 TJ</c:v>
                </c:pt>
                <c:pt idx="25">
                  <c:v>9661 TL </c:v>
                </c:pt>
                <c:pt idx="26">
                  <c:v>9661 TM</c:v>
                </c:pt>
                <c:pt idx="27">
                  <c:v>9661 TN </c:v>
                </c:pt>
                <c:pt idx="28">
                  <c:v>9661 TP</c:v>
                </c:pt>
                <c:pt idx="29">
                  <c:v>9661 TV</c:v>
                </c:pt>
                <c:pt idx="30">
                  <c:v>9661 TW</c:v>
                </c:pt>
              </c:strCache>
            </c:strRef>
          </c:cat>
          <c:val>
            <c:numRef>
              <c:f>Blad1!$F$2:$F$32</c:f>
              <c:numCache>
                <c:formatCode>General</c:formatCode>
                <c:ptCount val="31"/>
                <c:pt idx="4">
                  <c:v>2</c:v>
                </c:pt>
                <c:pt idx="7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3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1B-49D6-B7A2-881D468AF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03552"/>
        <c:axId val="32905088"/>
      </c:barChart>
      <c:catAx>
        <c:axId val="3290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905088"/>
        <c:crosses val="autoZero"/>
        <c:auto val="1"/>
        <c:lblAlgn val="ctr"/>
        <c:lblOffset val="100"/>
        <c:noMultiLvlLbl val="0"/>
      </c:catAx>
      <c:valAx>
        <c:axId val="3290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90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7.3821959755030628E-2"/>
          <c:y val="0.19500000000000001"/>
          <c:w val="0.89562248468941386"/>
          <c:h val="0.71994604841061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Eindtotaal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oneens</c:v>
                </c:pt>
                <c:pt idx="1">
                  <c:v>beetje oneens</c:v>
                </c:pt>
                <c:pt idx="2">
                  <c:v>neutraal</c:v>
                </c:pt>
                <c:pt idx="3">
                  <c:v>beetje eens</c:v>
                </c:pt>
                <c:pt idx="4">
                  <c:v>eens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55</c:v>
                </c:pt>
                <c:pt idx="1">
                  <c:v>31</c:v>
                </c:pt>
                <c:pt idx="2">
                  <c:v>31</c:v>
                </c:pt>
                <c:pt idx="3">
                  <c:v>30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1-44F8-91E3-B2A4147DA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25952"/>
        <c:axId val="32882688"/>
      </c:barChart>
      <c:catAx>
        <c:axId val="329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82688"/>
        <c:crosses val="autoZero"/>
        <c:auto val="1"/>
        <c:lblAlgn val="ctr"/>
        <c:lblOffset val="100"/>
        <c:noMultiLvlLbl val="0"/>
      </c:catAx>
      <c:valAx>
        <c:axId val="3288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92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Blad3!$A$2</c:f>
              <c:strCache>
                <c:ptCount val="1"/>
                <c:pt idx="0">
                  <c:v>nooit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Blad3!$B$1:$L$1</c:f>
              <c:strCache>
                <c:ptCount val="11"/>
                <c:pt idx="0">
                  <c:v>Drijscheer</c:v>
                </c:pt>
                <c:pt idx="1">
                  <c:v>´t Stoepje</c:v>
                </c:pt>
                <c:pt idx="2">
                  <c:v>VV Alteveer</c:v>
                </c:pt>
                <c:pt idx="3">
                  <c:v>PKN</c:v>
                </c:pt>
                <c:pt idx="4">
                  <c:v>Ruilwinkel</c:v>
                </c:pt>
                <c:pt idx="5">
                  <c:v>Noordennen</c:v>
                </c:pt>
                <c:pt idx="6">
                  <c:v>Het Beweegpark</c:v>
                </c:pt>
                <c:pt idx="7">
                  <c:v>Hochte</c:v>
                </c:pt>
                <c:pt idx="8">
                  <c:v>Evenementen terrein</c:v>
                </c:pt>
                <c:pt idx="9">
                  <c:v>De Gymzaal</c:v>
                </c:pt>
                <c:pt idx="10">
                  <c:v>`t Krekeltjes</c:v>
                </c:pt>
              </c:strCache>
            </c:strRef>
          </c:cat>
          <c:val>
            <c:numRef>
              <c:f>Blad3!$B$2:$L$2</c:f>
              <c:numCache>
                <c:formatCode>General</c:formatCode>
                <c:ptCount val="11"/>
                <c:pt idx="0">
                  <c:v>26</c:v>
                </c:pt>
                <c:pt idx="1">
                  <c:v>23</c:v>
                </c:pt>
                <c:pt idx="2">
                  <c:v>97</c:v>
                </c:pt>
                <c:pt idx="3">
                  <c:v>105</c:v>
                </c:pt>
                <c:pt idx="4">
                  <c:v>80</c:v>
                </c:pt>
                <c:pt idx="5">
                  <c:v>57</c:v>
                </c:pt>
                <c:pt idx="6">
                  <c:v>127</c:v>
                </c:pt>
                <c:pt idx="7">
                  <c:v>108</c:v>
                </c:pt>
                <c:pt idx="8">
                  <c:v>62</c:v>
                </c:pt>
                <c:pt idx="9">
                  <c:v>109</c:v>
                </c:pt>
                <c:pt idx="1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5-4ED0-B331-A3254C8D8B01}"/>
            </c:ext>
          </c:extLst>
        </c:ser>
        <c:ser>
          <c:idx val="1"/>
          <c:order val="1"/>
          <c:tx>
            <c:strRef>
              <c:f>Blad3!$A$3</c:f>
              <c:strCache>
                <c:ptCount val="1"/>
                <c:pt idx="0">
                  <c:v>1 tot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Blad3!$B$1:$L$1</c:f>
              <c:strCache>
                <c:ptCount val="11"/>
                <c:pt idx="0">
                  <c:v>Drijscheer</c:v>
                </c:pt>
                <c:pt idx="1">
                  <c:v>´t Stoepje</c:v>
                </c:pt>
                <c:pt idx="2">
                  <c:v>VV Alteveer</c:v>
                </c:pt>
                <c:pt idx="3">
                  <c:v>PKN</c:v>
                </c:pt>
                <c:pt idx="4">
                  <c:v>Ruilwinkel</c:v>
                </c:pt>
                <c:pt idx="5">
                  <c:v>Noordennen</c:v>
                </c:pt>
                <c:pt idx="6">
                  <c:v>Het Beweegpark</c:v>
                </c:pt>
                <c:pt idx="7">
                  <c:v>Hochte</c:v>
                </c:pt>
                <c:pt idx="8">
                  <c:v>Evenementen terrein</c:v>
                </c:pt>
                <c:pt idx="9">
                  <c:v>De Gymzaal</c:v>
                </c:pt>
                <c:pt idx="10">
                  <c:v>`t Krekeltjes</c:v>
                </c:pt>
              </c:strCache>
            </c:strRef>
          </c:cat>
          <c:val>
            <c:numRef>
              <c:f>Blad3!$B$3:$L$3</c:f>
              <c:numCache>
                <c:formatCode>General</c:formatCode>
                <c:ptCount val="11"/>
                <c:pt idx="0">
                  <c:v>86</c:v>
                </c:pt>
                <c:pt idx="1">
                  <c:v>37</c:v>
                </c:pt>
                <c:pt idx="2">
                  <c:v>16</c:v>
                </c:pt>
                <c:pt idx="3">
                  <c:v>21</c:v>
                </c:pt>
                <c:pt idx="4">
                  <c:v>34</c:v>
                </c:pt>
                <c:pt idx="5">
                  <c:v>51</c:v>
                </c:pt>
                <c:pt idx="6">
                  <c:v>21</c:v>
                </c:pt>
                <c:pt idx="7">
                  <c:v>15</c:v>
                </c:pt>
                <c:pt idx="8">
                  <c:v>69</c:v>
                </c:pt>
                <c:pt idx="9">
                  <c:v>10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5-4ED0-B331-A3254C8D8B01}"/>
            </c:ext>
          </c:extLst>
        </c:ser>
        <c:ser>
          <c:idx val="2"/>
          <c:order val="2"/>
          <c:tx>
            <c:strRef>
              <c:f>Blad3!$A$4</c:f>
              <c:strCache>
                <c:ptCount val="1"/>
                <c:pt idx="0">
                  <c:v>3 tot 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Blad3!$B$1:$L$1</c:f>
              <c:strCache>
                <c:ptCount val="11"/>
                <c:pt idx="0">
                  <c:v>Drijscheer</c:v>
                </c:pt>
                <c:pt idx="1">
                  <c:v>´t Stoepje</c:v>
                </c:pt>
                <c:pt idx="2">
                  <c:v>VV Alteveer</c:v>
                </c:pt>
                <c:pt idx="3">
                  <c:v>PKN</c:v>
                </c:pt>
                <c:pt idx="4">
                  <c:v>Ruilwinkel</c:v>
                </c:pt>
                <c:pt idx="5">
                  <c:v>Noordennen</c:v>
                </c:pt>
                <c:pt idx="6">
                  <c:v>Het Beweegpark</c:v>
                </c:pt>
                <c:pt idx="7">
                  <c:v>Hochte</c:v>
                </c:pt>
                <c:pt idx="8">
                  <c:v>Evenementen terrein</c:v>
                </c:pt>
                <c:pt idx="9">
                  <c:v>De Gymzaal</c:v>
                </c:pt>
                <c:pt idx="10">
                  <c:v>`t Krekeltjes</c:v>
                </c:pt>
              </c:strCache>
            </c:strRef>
          </c:cat>
          <c:val>
            <c:numRef>
              <c:f>Blad3!$B$4:$L$4</c:f>
              <c:numCache>
                <c:formatCode>General</c:formatCode>
                <c:ptCount val="11"/>
                <c:pt idx="0">
                  <c:v>18</c:v>
                </c:pt>
                <c:pt idx="1">
                  <c:v>43</c:v>
                </c:pt>
                <c:pt idx="2">
                  <c:v>18</c:v>
                </c:pt>
                <c:pt idx="3">
                  <c:v>8</c:v>
                </c:pt>
                <c:pt idx="4">
                  <c:v>23</c:v>
                </c:pt>
                <c:pt idx="5">
                  <c:v>32</c:v>
                </c:pt>
                <c:pt idx="6">
                  <c:v>7</c:v>
                </c:pt>
                <c:pt idx="7">
                  <c:v>14</c:v>
                </c:pt>
                <c:pt idx="8">
                  <c:v>17</c:v>
                </c:pt>
                <c:pt idx="9">
                  <c:v>12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C5-4ED0-B331-A3254C8D8B01}"/>
            </c:ext>
          </c:extLst>
        </c:ser>
        <c:ser>
          <c:idx val="3"/>
          <c:order val="3"/>
          <c:tx>
            <c:strRef>
              <c:f>Blad3!$A$5</c:f>
              <c:strCache>
                <c:ptCount val="1"/>
                <c:pt idx="0">
                  <c:v>5 tot 10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Blad3!$B$1:$L$1</c:f>
              <c:strCache>
                <c:ptCount val="11"/>
                <c:pt idx="0">
                  <c:v>Drijscheer</c:v>
                </c:pt>
                <c:pt idx="1">
                  <c:v>´t Stoepje</c:v>
                </c:pt>
                <c:pt idx="2">
                  <c:v>VV Alteveer</c:v>
                </c:pt>
                <c:pt idx="3">
                  <c:v>PKN</c:v>
                </c:pt>
                <c:pt idx="4">
                  <c:v>Ruilwinkel</c:v>
                </c:pt>
                <c:pt idx="5">
                  <c:v>Noordennen</c:v>
                </c:pt>
                <c:pt idx="6">
                  <c:v>Het Beweegpark</c:v>
                </c:pt>
                <c:pt idx="7">
                  <c:v>Hochte</c:v>
                </c:pt>
                <c:pt idx="8">
                  <c:v>Evenementen terrein</c:v>
                </c:pt>
                <c:pt idx="9">
                  <c:v>De Gymzaal</c:v>
                </c:pt>
                <c:pt idx="10">
                  <c:v>`t Krekeltjes</c:v>
                </c:pt>
              </c:strCache>
            </c:strRef>
          </c:cat>
          <c:val>
            <c:numRef>
              <c:f>Blad3!$B$5:$L$5</c:f>
              <c:numCache>
                <c:formatCode>General</c:formatCode>
                <c:ptCount val="11"/>
                <c:pt idx="0">
                  <c:v>16</c:v>
                </c:pt>
                <c:pt idx="1">
                  <c:v>25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13</c:v>
                </c:pt>
                <c:pt idx="6">
                  <c:v>2</c:v>
                </c:pt>
                <c:pt idx="7">
                  <c:v>4</c:v>
                </c:pt>
                <c:pt idx="8">
                  <c:v>6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C5-4ED0-B331-A3254C8D8B01}"/>
            </c:ext>
          </c:extLst>
        </c:ser>
        <c:ser>
          <c:idx val="4"/>
          <c:order val="4"/>
          <c:tx>
            <c:strRef>
              <c:f>Blad3!$A$6</c:f>
              <c:strCache>
                <c:ptCount val="1"/>
                <c:pt idx="0">
                  <c:v>10 tot 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Blad3!$B$1:$L$1</c:f>
              <c:strCache>
                <c:ptCount val="11"/>
                <c:pt idx="0">
                  <c:v>Drijscheer</c:v>
                </c:pt>
                <c:pt idx="1">
                  <c:v>´t Stoepje</c:v>
                </c:pt>
                <c:pt idx="2">
                  <c:v>VV Alteveer</c:v>
                </c:pt>
                <c:pt idx="3">
                  <c:v>PKN</c:v>
                </c:pt>
                <c:pt idx="4">
                  <c:v>Ruilwinkel</c:v>
                </c:pt>
                <c:pt idx="5">
                  <c:v>Noordennen</c:v>
                </c:pt>
                <c:pt idx="6">
                  <c:v>Het Beweegpark</c:v>
                </c:pt>
                <c:pt idx="7">
                  <c:v>Hochte</c:v>
                </c:pt>
                <c:pt idx="8">
                  <c:v>Evenementen terrein</c:v>
                </c:pt>
                <c:pt idx="9">
                  <c:v>De Gymzaal</c:v>
                </c:pt>
                <c:pt idx="10">
                  <c:v>`t Krekeltjes</c:v>
                </c:pt>
              </c:strCache>
            </c:strRef>
          </c:cat>
          <c:val>
            <c:numRef>
              <c:f>Blad3!$B$6:$L$6</c:f>
              <c:numCache>
                <c:formatCode>General</c:formatCode>
                <c:ptCount val="11"/>
                <c:pt idx="0">
                  <c:v>9</c:v>
                </c:pt>
                <c:pt idx="1">
                  <c:v>17</c:v>
                </c:pt>
                <c:pt idx="2">
                  <c:v>3</c:v>
                </c:pt>
                <c:pt idx="3">
                  <c:v>3</c:v>
                </c:pt>
                <c:pt idx="4">
                  <c:v>7</c:v>
                </c:pt>
                <c:pt idx="5">
                  <c:v>6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8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C5-4ED0-B331-A3254C8D8B01}"/>
            </c:ext>
          </c:extLst>
        </c:ser>
        <c:ser>
          <c:idx val="5"/>
          <c:order val="5"/>
          <c:tx>
            <c:strRef>
              <c:f>Blad3!$A$7</c:f>
              <c:strCache>
                <c:ptCount val="1"/>
                <c:pt idx="0">
                  <c:v>20 _+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Blad3!$B$1:$L$1</c:f>
              <c:strCache>
                <c:ptCount val="11"/>
                <c:pt idx="0">
                  <c:v>Drijscheer</c:v>
                </c:pt>
                <c:pt idx="1">
                  <c:v>´t Stoepje</c:v>
                </c:pt>
                <c:pt idx="2">
                  <c:v>VV Alteveer</c:v>
                </c:pt>
                <c:pt idx="3">
                  <c:v>PKN</c:v>
                </c:pt>
                <c:pt idx="4">
                  <c:v>Ruilwinkel</c:v>
                </c:pt>
                <c:pt idx="5">
                  <c:v>Noordennen</c:v>
                </c:pt>
                <c:pt idx="6">
                  <c:v>Het Beweegpark</c:v>
                </c:pt>
                <c:pt idx="7">
                  <c:v>Hochte</c:v>
                </c:pt>
                <c:pt idx="8">
                  <c:v>Evenementen terrein</c:v>
                </c:pt>
                <c:pt idx="9">
                  <c:v>De Gymzaal</c:v>
                </c:pt>
                <c:pt idx="10">
                  <c:v>`t Krekeltjes</c:v>
                </c:pt>
              </c:strCache>
            </c:strRef>
          </c:cat>
          <c:val>
            <c:numRef>
              <c:f>Blad3!$B$7:$L$7</c:f>
              <c:numCache>
                <c:formatCode>General</c:formatCode>
                <c:ptCount val="11"/>
                <c:pt idx="0">
                  <c:v>4</c:v>
                </c:pt>
                <c:pt idx="1">
                  <c:v>16</c:v>
                </c:pt>
                <c:pt idx="2">
                  <c:v>20</c:v>
                </c:pt>
                <c:pt idx="3">
                  <c:v>13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  <c:pt idx="7">
                  <c:v>15</c:v>
                </c:pt>
                <c:pt idx="8">
                  <c:v>0</c:v>
                </c:pt>
                <c:pt idx="9">
                  <c:v>17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C5-4ED0-B331-A3254C8D8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21376"/>
        <c:axId val="6822912"/>
      </c:barChart>
      <c:catAx>
        <c:axId val="682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822912"/>
        <c:crosses val="autoZero"/>
        <c:auto val="1"/>
        <c:lblAlgn val="ctr"/>
        <c:lblOffset val="100"/>
        <c:noMultiLvlLbl val="0"/>
      </c:catAx>
      <c:valAx>
        <c:axId val="682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82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oneens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11</c:v>
                </c:pt>
                <c:pt idx="4">
                  <c:v>12</c:v>
                </c:pt>
                <c:pt idx="5">
                  <c:v>4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1-453E-85F9-0740F90AE5C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beetje mee oneens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2">
                  <c:v>1</c:v>
                </c:pt>
                <c:pt idx="3">
                  <c:v>5</c:v>
                </c:pt>
                <c:pt idx="4">
                  <c:v>7</c:v>
                </c:pt>
                <c:pt idx="5">
                  <c:v>6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1-453E-85F9-0740F90AE5C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19</c:v>
                </c:pt>
                <c:pt idx="4">
                  <c:v>25</c:v>
                </c:pt>
                <c:pt idx="5">
                  <c:v>16</c:v>
                </c:pt>
                <c:pt idx="6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51-453E-85F9-0740F90AE5C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beetje mee eens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1">
                  <c:v>1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2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51-453E-85F9-0740F90AE5C9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eens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Blad1!$A$2:$A$8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51-453E-85F9-0740F90AE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88160"/>
        <c:axId val="6989696"/>
      </c:barChart>
      <c:catAx>
        <c:axId val="69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89696"/>
        <c:crosses val="autoZero"/>
        <c:auto val="1"/>
        <c:lblAlgn val="ctr"/>
        <c:lblOffset val="100"/>
        <c:noMultiLvlLbl val="0"/>
      </c:catAx>
      <c:valAx>
        <c:axId val="698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8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Blad4!$B$2</c:f>
              <c:strCache>
                <c:ptCount val="1"/>
                <c:pt idx="0">
                  <c:v>oneens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Blad4!$A$3:$A$9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Blad4!$B$3:$B$9</c:f>
              <c:numCache>
                <c:formatCode>General</c:formatCode>
                <c:ptCount val="7"/>
                <c:pt idx="1">
                  <c:v>1</c:v>
                </c:pt>
                <c:pt idx="3">
                  <c:v>3</c:v>
                </c:pt>
                <c:pt idx="4">
                  <c:v>7</c:v>
                </c:pt>
                <c:pt idx="5">
                  <c:v>1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8-42F4-A7A7-0CE760EB7FC9}"/>
            </c:ext>
          </c:extLst>
        </c:ser>
        <c:ser>
          <c:idx val="1"/>
          <c:order val="1"/>
          <c:tx>
            <c:strRef>
              <c:f>Blad4!$C$2</c:f>
              <c:strCache>
                <c:ptCount val="1"/>
                <c:pt idx="0">
                  <c:v>beetje oneens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Blad4!$A$3:$A$9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Blad4!$C$3:$C$9</c:f>
              <c:numCache>
                <c:formatCode>General</c:formatCode>
                <c:ptCount val="7"/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98-42F4-A7A7-0CE760EB7FC9}"/>
            </c:ext>
          </c:extLst>
        </c:ser>
        <c:ser>
          <c:idx val="2"/>
          <c:order val="2"/>
          <c:tx>
            <c:strRef>
              <c:f>Blad4!$D$2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Blad4!$A$3:$A$9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Blad4!$D$3:$D$9</c:f>
              <c:numCache>
                <c:formatCode>General</c:formatCode>
                <c:ptCount val="7"/>
                <c:pt idx="2">
                  <c:v>2</c:v>
                </c:pt>
                <c:pt idx="3">
                  <c:v>15</c:v>
                </c:pt>
                <c:pt idx="4">
                  <c:v>15</c:v>
                </c:pt>
                <c:pt idx="5">
                  <c:v>13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98-42F4-A7A7-0CE760EB7FC9}"/>
            </c:ext>
          </c:extLst>
        </c:ser>
        <c:ser>
          <c:idx val="3"/>
          <c:order val="3"/>
          <c:tx>
            <c:strRef>
              <c:f>Blad4!$E$2</c:f>
              <c:strCache>
                <c:ptCount val="1"/>
                <c:pt idx="0">
                  <c:v>beetje eens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Blad4!$A$3:$A$9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Blad4!$E$3:$E$9</c:f>
              <c:numCache>
                <c:formatCode>General</c:formatCode>
                <c:ptCount val="7"/>
                <c:pt idx="0">
                  <c:v>3</c:v>
                </c:pt>
                <c:pt idx="3">
                  <c:v>8</c:v>
                </c:pt>
                <c:pt idx="4">
                  <c:v>11</c:v>
                </c:pt>
                <c:pt idx="5">
                  <c:v>4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98-42F4-A7A7-0CE760EB7FC9}"/>
            </c:ext>
          </c:extLst>
        </c:ser>
        <c:ser>
          <c:idx val="4"/>
          <c:order val="4"/>
          <c:tx>
            <c:strRef>
              <c:f>Blad4!$F$2</c:f>
              <c:strCache>
                <c:ptCount val="1"/>
                <c:pt idx="0">
                  <c:v>eens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Blad4!$A$3:$A$9</c:f>
              <c:strCache>
                <c:ptCount val="7"/>
                <c:pt idx="0">
                  <c:v>13-18</c:v>
                </c:pt>
                <c:pt idx="1">
                  <c:v>19-23</c:v>
                </c:pt>
                <c:pt idx="2">
                  <c:v>24-35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  <c:pt idx="6">
                  <c:v>Eindtotaal</c:v>
                </c:pt>
              </c:strCache>
            </c:strRef>
          </c:cat>
          <c:val>
            <c:numRef>
              <c:f>Blad4!$F$3:$F$9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13</c:v>
                </c:pt>
                <c:pt idx="3">
                  <c:v>17</c:v>
                </c:pt>
                <c:pt idx="4">
                  <c:v>22</c:v>
                </c:pt>
                <c:pt idx="5">
                  <c:v>10</c:v>
                </c:pt>
                <c:pt idx="6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8-42F4-A7A7-0CE760EB7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54080"/>
        <c:axId val="34655616"/>
      </c:barChart>
      <c:catAx>
        <c:axId val="346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655616"/>
        <c:crosses val="autoZero"/>
        <c:auto val="1"/>
        <c:lblAlgn val="ctr"/>
        <c:lblOffset val="100"/>
        <c:noMultiLvlLbl val="0"/>
      </c:catAx>
      <c:valAx>
        <c:axId val="3465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465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8/layout/PictureStrips" loCatId="list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nl-NL" noProof="0" dirty="0"/>
            <a:t>1253 inwoners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nl-NL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nl-NL" noProof="0" dirty="0"/>
        </a:p>
      </dgm:t>
    </dgm:pt>
    <dgm:pt modelId="{49225C73-1633-42F1-AB3B-7CB183E5F8B8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nl-NL" noProof="0" dirty="0"/>
            <a:t>450 woningen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nl-NL" noProof="0" dirty="0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nl-NL" noProof="0" dirty="0"/>
        </a:p>
      </dgm:t>
    </dgm:pt>
    <dgm:pt modelId="{1C383F32-22E8-4F62-A3E0-BDC3D5F48992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nl-NL" noProof="0" dirty="0"/>
            <a:t>165 reacties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nl-NL" noProof="0" dirty="0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nl-NL" noProof="0" dirty="0"/>
        </a:p>
      </dgm:t>
    </dgm:pt>
    <dgm:pt modelId="{D76B7EDF-CBC4-4705-808D-39B3CEA1BC45}" type="pres">
      <dgm:prSet presAssocID="{01A66772-F185-4D58-B8BB-E9370D7A7A2B}" presName="Name0" presStyleCnt="0">
        <dgm:presLayoutVars>
          <dgm:dir/>
          <dgm:resizeHandles val="exact"/>
        </dgm:presLayoutVars>
      </dgm:prSet>
      <dgm:spPr/>
    </dgm:pt>
    <dgm:pt modelId="{F71D6597-7EE1-4A7B-B580-AC94B0F6BD2A}" type="pres">
      <dgm:prSet presAssocID="{40FC4FFE-8987-4A26-B7F4-8A516F18ADAE}" presName="composite" presStyleCnt="0"/>
      <dgm:spPr/>
    </dgm:pt>
    <dgm:pt modelId="{3AE7FEF6-C40D-4EAA-867E-8E54549155CB}" type="pres">
      <dgm:prSet presAssocID="{40FC4FFE-8987-4A26-B7F4-8A516F18ADAE}" presName="rect1" presStyleLbl="trAlignAcc1" presStyleIdx="0" presStyleCnt="3">
        <dgm:presLayoutVars>
          <dgm:bulletEnabled val="1"/>
        </dgm:presLayoutVars>
      </dgm:prSet>
      <dgm:spPr/>
    </dgm:pt>
    <dgm:pt modelId="{25E16ED6-1F16-4CEE-9FDE-2C7FE4AA6E96}" type="pres">
      <dgm:prSet presAssocID="{40FC4FFE-8987-4A26-B7F4-8A516F18ADAE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C530B0AB-DD5B-48D3-880E-6B8AFC86AEA6}" type="pres">
      <dgm:prSet presAssocID="{5B62599A-5C9B-48E7-896E-EA782AC60C8B}" presName="sibTrans" presStyleCnt="0"/>
      <dgm:spPr/>
    </dgm:pt>
    <dgm:pt modelId="{FF298BD3-E040-476F-998F-1600759489FD}" type="pres">
      <dgm:prSet presAssocID="{49225C73-1633-42F1-AB3B-7CB183E5F8B8}" presName="composite" presStyleCnt="0"/>
      <dgm:spPr/>
    </dgm:pt>
    <dgm:pt modelId="{DFAEAC15-DB1A-4030-9097-E5D111B2B3F5}" type="pres">
      <dgm:prSet presAssocID="{49225C73-1633-42F1-AB3B-7CB183E5F8B8}" presName="rect1" presStyleLbl="trAlignAcc1" presStyleIdx="1" presStyleCnt="3">
        <dgm:presLayoutVars>
          <dgm:bulletEnabled val="1"/>
        </dgm:presLayoutVars>
      </dgm:prSet>
      <dgm:spPr/>
    </dgm:pt>
    <dgm:pt modelId="{FF80DB77-1890-4E56-A0D1-C0733CAC1AAE}" type="pres">
      <dgm:prSet presAssocID="{49225C73-1633-42F1-AB3B-7CB183E5F8B8}" presName="rect2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A4E895A-1096-490A-A81D-AA5347BC64C8}" type="pres">
      <dgm:prSet presAssocID="{9646853A-8964-4519-A5B1-0B7D18B2983D}" presName="sibTrans" presStyleCnt="0"/>
      <dgm:spPr/>
    </dgm:pt>
    <dgm:pt modelId="{C6253197-7910-425D-AD95-31E14260E5E7}" type="pres">
      <dgm:prSet presAssocID="{1C383F32-22E8-4F62-A3E0-BDC3D5F48992}" presName="composite" presStyleCnt="0"/>
      <dgm:spPr/>
    </dgm:pt>
    <dgm:pt modelId="{CAAEAD43-A93D-4BB4-AFC4-9FC3A0DC719B}" type="pres">
      <dgm:prSet presAssocID="{1C383F32-22E8-4F62-A3E0-BDC3D5F48992}" presName="rect1" presStyleLbl="trAlignAcc1" presStyleIdx="2" presStyleCnt="3">
        <dgm:presLayoutVars>
          <dgm:bulletEnabled val="1"/>
        </dgm:presLayoutVars>
      </dgm:prSet>
      <dgm:spPr/>
    </dgm:pt>
    <dgm:pt modelId="{026DF54A-3905-476C-BCB0-BA9E4F32F0B0}" type="pres">
      <dgm:prSet presAssocID="{1C383F32-22E8-4F62-A3E0-BDC3D5F48992}" presName="rect2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8D2C6146-EBFB-4569-BB3E-CAECE505E1EF}" type="presOf" srcId="{01A66772-F185-4D58-B8BB-E9370D7A7A2B}" destId="{D76B7EDF-CBC4-4705-808D-39B3CEA1BC45}" srcOrd="0" destOrd="0" presId="urn:microsoft.com/office/officeart/2008/layout/PictureStrips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D1B2225A-4067-49B3-BC18-7C73CC6197A5}" type="presOf" srcId="{1C383F32-22E8-4F62-A3E0-BDC3D5F48992}" destId="{CAAEAD43-A93D-4BB4-AFC4-9FC3A0DC719B}" srcOrd="0" destOrd="0" presId="urn:microsoft.com/office/officeart/2008/layout/PictureStrips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A3C746B7-3D1A-4A3B-8F9A-6296B0439E58}" type="presOf" srcId="{40FC4FFE-8987-4A26-B7F4-8A516F18ADAE}" destId="{3AE7FEF6-C40D-4EAA-867E-8E54549155CB}" srcOrd="0" destOrd="0" presId="urn:microsoft.com/office/officeart/2008/layout/PictureStrips"/>
    <dgm:cxn modelId="{E0C236DD-3A04-4614-AC02-625E5B4EF844}" type="presOf" srcId="{49225C73-1633-42F1-AB3B-7CB183E5F8B8}" destId="{DFAEAC15-DB1A-4030-9097-E5D111B2B3F5}" srcOrd="0" destOrd="0" presId="urn:microsoft.com/office/officeart/2008/layout/PictureStrips"/>
    <dgm:cxn modelId="{FE32A925-B7D4-4507-8802-5B7698193ECF}" type="presParOf" srcId="{D76B7EDF-CBC4-4705-808D-39B3CEA1BC45}" destId="{F71D6597-7EE1-4A7B-B580-AC94B0F6BD2A}" srcOrd="0" destOrd="0" presId="urn:microsoft.com/office/officeart/2008/layout/PictureStrips"/>
    <dgm:cxn modelId="{F21B5C09-F0D4-471E-B87B-11AAE355D5C5}" type="presParOf" srcId="{F71D6597-7EE1-4A7B-B580-AC94B0F6BD2A}" destId="{3AE7FEF6-C40D-4EAA-867E-8E54549155CB}" srcOrd="0" destOrd="0" presId="urn:microsoft.com/office/officeart/2008/layout/PictureStrips"/>
    <dgm:cxn modelId="{275A2B8E-38BC-4E72-8C54-FE796ACF1761}" type="presParOf" srcId="{F71D6597-7EE1-4A7B-B580-AC94B0F6BD2A}" destId="{25E16ED6-1F16-4CEE-9FDE-2C7FE4AA6E96}" srcOrd="1" destOrd="0" presId="urn:microsoft.com/office/officeart/2008/layout/PictureStrips"/>
    <dgm:cxn modelId="{BAF769D1-5001-42C1-BBDF-15E63CDE139D}" type="presParOf" srcId="{D76B7EDF-CBC4-4705-808D-39B3CEA1BC45}" destId="{C530B0AB-DD5B-48D3-880E-6B8AFC86AEA6}" srcOrd="1" destOrd="0" presId="urn:microsoft.com/office/officeart/2008/layout/PictureStrips"/>
    <dgm:cxn modelId="{6F93FB74-E42F-4477-A9D1-6BB32E6CB99B}" type="presParOf" srcId="{D76B7EDF-CBC4-4705-808D-39B3CEA1BC45}" destId="{FF298BD3-E040-476F-998F-1600759489FD}" srcOrd="2" destOrd="0" presId="urn:microsoft.com/office/officeart/2008/layout/PictureStrips"/>
    <dgm:cxn modelId="{BB019864-8980-4C58-80B7-651D64821352}" type="presParOf" srcId="{FF298BD3-E040-476F-998F-1600759489FD}" destId="{DFAEAC15-DB1A-4030-9097-E5D111B2B3F5}" srcOrd="0" destOrd="0" presId="urn:microsoft.com/office/officeart/2008/layout/PictureStrips"/>
    <dgm:cxn modelId="{D3190FCA-202B-4308-B3A5-31A638EE1E5B}" type="presParOf" srcId="{FF298BD3-E040-476F-998F-1600759489FD}" destId="{FF80DB77-1890-4E56-A0D1-C0733CAC1AAE}" srcOrd="1" destOrd="0" presId="urn:microsoft.com/office/officeart/2008/layout/PictureStrips"/>
    <dgm:cxn modelId="{9788A700-024F-4876-975D-780B0011A1A7}" type="presParOf" srcId="{D76B7EDF-CBC4-4705-808D-39B3CEA1BC45}" destId="{4A4E895A-1096-490A-A81D-AA5347BC64C8}" srcOrd="3" destOrd="0" presId="urn:microsoft.com/office/officeart/2008/layout/PictureStrips"/>
    <dgm:cxn modelId="{6A9D25C6-06FF-432A-BE23-62A42A39CCE3}" type="presParOf" srcId="{D76B7EDF-CBC4-4705-808D-39B3CEA1BC45}" destId="{C6253197-7910-425D-AD95-31E14260E5E7}" srcOrd="4" destOrd="0" presId="urn:microsoft.com/office/officeart/2008/layout/PictureStrips"/>
    <dgm:cxn modelId="{DFBD5FCD-78FF-4E75-B794-9DD8F9F6C1BA}" type="presParOf" srcId="{C6253197-7910-425D-AD95-31E14260E5E7}" destId="{CAAEAD43-A93D-4BB4-AFC4-9FC3A0DC719B}" srcOrd="0" destOrd="0" presId="urn:microsoft.com/office/officeart/2008/layout/PictureStrips"/>
    <dgm:cxn modelId="{E29DBCB7-FC63-4FC8-92F3-03B72ED9F3F7}" type="presParOf" srcId="{C6253197-7910-425D-AD95-31E14260E5E7}" destId="{026DF54A-3905-476C-BCB0-BA9E4F32F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B667D-C11F-41CA-A5D8-7E43B2D8397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0415569-4A6A-4E51-B3B8-52432488A511}">
      <dgm:prSet/>
      <dgm:spPr/>
      <dgm:t>
        <a:bodyPr/>
        <a:lstStyle/>
        <a:p>
          <a:r>
            <a:rPr lang="nl-NL" b="0" i="0"/>
            <a:t>Er zijn 4 thematafels.</a:t>
          </a:r>
          <a:br>
            <a:rPr lang="nl-NL" b="0" i="0"/>
          </a:br>
          <a:endParaRPr lang="en-US"/>
        </a:p>
      </dgm:t>
    </dgm:pt>
    <dgm:pt modelId="{0D1912DE-CEB1-4796-8163-53AF78014779}" type="parTrans" cxnId="{386E1EA4-51DF-49AE-8EAB-C5F533D455C4}">
      <dgm:prSet/>
      <dgm:spPr/>
      <dgm:t>
        <a:bodyPr/>
        <a:lstStyle/>
        <a:p>
          <a:endParaRPr lang="en-US"/>
        </a:p>
      </dgm:t>
    </dgm:pt>
    <dgm:pt modelId="{D6E40E50-6F0A-43E5-A2C1-43BE2074442E}" type="sibTrans" cxnId="{386E1EA4-51DF-49AE-8EAB-C5F533D455C4}">
      <dgm:prSet/>
      <dgm:spPr/>
      <dgm:t>
        <a:bodyPr/>
        <a:lstStyle/>
        <a:p>
          <a:endParaRPr lang="en-US"/>
        </a:p>
      </dgm:t>
    </dgm:pt>
    <dgm:pt modelId="{3108042B-A0FD-4D43-9DE4-72C19845A5BA}">
      <dgm:prSet/>
      <dgm:spPr/>
      <dgm:t>
        <a:bodyPr/>
        <a:lstStyle/>
        <a:p>
          <a:r>
            <a:rPr lang="nl-NL"/>
            <a:t>Iedereen sluit aan bij een tafel van zijn/haar interesse (thema).</a:t>
          </a:r>
          <a:endParaRPr lang="en-US"/>
        </a:p>
      </dgm:t>
    </dgm:pt>
    <dgm:pt modelId="{9E696371-EBF6-4D6C-A56D-3FDBB757093C}" type="parTrans" cxnId="{2EF162B8-010C-4C43-829A-451D6973C118}">
      <dgm:prSet/>
      <dgm:spPr/>
      <dgm:t>
        <a:bodyPr/>
        <a:lstStyle/>
        <a:p>
          <a:endParaRPr lang="en-US"/>
        </a:p>
      </dgm:t>
    </dgm:pt>
    <dgm:pt modelId="{C5590F42-46AC-4E05-AA36-669A8AAA79E6}" type="sibTrans" cxnId="{2EF162B8-010C-4C43-829A-451D6973C118}">
      <dgm:prSet/>
      <dgm:spPr/>
      <dgm:t>
        <a:bodyPr/>
        <a:lstStyle/>
        <a:p>
          <a:endParaRPr lang="en-US"/>
        </a:p>
      </dgm:t>
    </dgm:pt>
    <dgm:pt modelId="{C056B41C-3185-44CA-97F6-9AF394F49B0E}">
      <dgm:prSet/>
      <dgm:spPr/>
      <dgm:t>
        <a:bodyPr/>
        <a:lstStyle/>
        <a:p>
          <a:r>
            <a:rPr lang="nl-NL"/>
            <a:t>Na 25 minuten wisselen van thematafel (indien men dat wil).</a:t>
          </a:r>
          <a:endParaRPr lang="en-US"/>
        </a:p>
      </dgm:t>
    </dgm:pt>
    <dgm:pt modelId="{36E6C20E-1E88-4233-A91F-F9BF80295BC7}" type="parTrans" cxnId="{2F1B2DB6-BD98-4AF4-ADC6-37572E9C8D52}">
      <dgm:prSet/>
      <dgm:spPr/>
      <dgm:t>
        <a:bodyPr/>
        <a:lstStyle/>
        <a:p>
          <a:endParaRPr lang="en-US"/>
        </a:p>
      </dgm:t>
    </dgm:pt>
    <dgm:pt modelId="{04727005-282B-478C-8304-2E9617F59462}" type="sibTrans" cxnId="{2F1B2DB6-BD98-4AF4-ADC6-37572E9C8D52}">
      <dgm:prSet/>
      <dgm:spPr/>
      <dgm:t>
        <a:bodyPr/>
        <a:lstStyle/>
        <a:p>
          <a:endParaRPr lang="en-US"/>
        </a:p>
      </dgm:t>
    </dgm:pt>
    <dgm:pt modelId="{2DA1E00F-1CD1-4E71-88CE-362D279A1C4C}">
      <dgm:prSet/>
      <dgm:spPr/>
      <dgm:t>
        <a:bodyPr/>
        <a:lstStyle/>
        <a:p>
          <a:r>
            <a:rPr lang="nl-NL"/>
            <a:t>Onder leiding van een werkgroeplid ophalen van nieuwe ideeën, wensen en in gesprek over dat thema.</a:t>
          </a:r>
          <a:endParaRPr lang="en-US"/>
        </a:p>
      </dgm:t>
    </dgm:pt>
    <dgm:pt modelId="{8D10A558-6C91-46CA-8781-B2A8883C824E}" type="parTrans" cxnId="{81B334D2-683E-4DB4-9C69-0FB2E38354B2}">
      <dgm:prSet/>
      <dgm:spPr/>
      <dgm:t>
        <a:bodyPr/>
        <a:lstStyle/>
        <a:p>
          <a:endParaRPr lang="en-US"/>
        </a:p>
      </dgm:t>
    </dgm:pt>
    <dgm:pt modelId="{471A3930-21D7-4A8D-A360-172E22EBEEBD}" type="sibTrans" cxnId="{81B334D2-683E-4DB4-9C69-0FB2E38354B2}">
      <dgm:prSet/>
      <dgm:spPr/>
      <dgm:t>
        <a:bodyPr/>
        <a:lstStyle/>
        <a:p>
          <a:endParaRPr lang="en-US"/>
        </a:p>
      </dgm:t>
    </dgm:pt>
    <dgm:pt modelId="{C51C8E4C-F96C-46E8-8EBB-9D088685CCCD}">
      <dgm:prSet/>
      <dgm:spPr/>
      <dgm:t>
        <a:bodyPr/>
        <a:lstStyle/>
        <a:p>
          <a:r>
            <a:rPr lang="nl-NL"/>
            <a:t>Terugkoppeling van de uitkomsten…</a:t>
          </a:r>
          <a:endParaRPr lang="en-US"/>
        </a:p>
      </dgm:t>
    </dgm:pt>
    <dgm:pt modelId="{34BE49CE-982B-4CEF-A89D-4AE237AB4534}" type="parTrans" cxnId="{C9808F06-62C0-4B9F-92B4-4911E81E04C5}">
      <dgm:prSet/>
      <dgm:spPr/>
      <dgm:t>
        <a:bodyPr/>
        <a:lstStyle/>
        <a:p>
          <a:endParaRPr lang="en-US"/>
        </a:p>
      </dgm:t>
    </dgm:pt>
    <dgm:pt modelId="{476A5773-6C3B-435A-8A73-FD220ABF248C}" type="sibTrans" cxnId="{C9808F06-62C0-4B9F-92B4-4911E81E04C5}">
      <dgm:prSet/>
      <dgm:spPr/>
      <dgm:t>
        <a:bodyPr/>
        <a:lstStyle/>
        <a:p>
          <a:endParaRPr lang="en-US"/>
        </a:p>
      </dgm:t>
    </dgm:pt>
    <dgm:pt modelId="{16922CF5-7200-444C-9837-E28CD8A1DD3E}" type="pres">
      <dgm:prSet presAssocID="{B80B667D-C11F-41CA-A5D8-7E43B2D83978}" presName="outerComposite" presStyleCnt="0">
        <dgm:presLayoutVars>
          <dgm:chMax val="5"/>
          <dgm:dir/>
          <dgm:resizeHandles val="exact"/>
        </dgm:presLayoutVars>
      </dgm:prSet>
      <dgm:spPr/>
    </dgm:pt>
    <dgm:pt modelId="{17849BB2-764C-447C-8C5F-21E4CEB4BA3E}" type="pres">
      <dgm:prSet presAssocID="{B80B667D-C11F-41CA-A5D8-7E43B2D83978}" presName="dummyMaxCanvas" presStyleCnt="0">
        <dgm:presLayoutVars/>
      </dgm:prSet>
      <dgm:spPr/>
    </dgm:pt>
    <dgm:pt modelId="{2FD1C373-209F-423E-9679-A7CBF9D63CC3}" type="pres">
      <dgm:prSet presAssocID="{B80B667D-C11F-41CA-A5D8-7E43B2D83978}" presName="FiveNodes_1" presStyleLbl="node1" presStyleIdx="0" presStyleCnt="5">
        <dgm:presLayoutVars>
          <dgm:bulletEnabled val="1"/>
        </dgm:presLayoutVars>
      </dgm:prSet>
      <dgm:spPr/>
    </dgm:pt>
    <dgm:pt modelId="{38DCFC85-DD4E-4ECE-94E2-D8DA4D5775AC}" type="pres">
      <dgm:prSet presAssocID="{B80B667D-C11F-41CA-A5D8-7E43B2D83978}" presName="FiveNodes_2" presStyleLbl="node1" presStyleIdx="1" presStyleCnt="5">
        <dgm:presLayoutVars>
          <dgm:bulletEnabled val="1"/>
        </dgm:presLayoutVars>
      </dgm:prSet>
      <dgm:spPr/>
    </dgm:pt>
    <dgm:pt modelId="{20A20323-902D-448D-84FB-295158383F79}" type="pres">
      <dgm:prSet presAssocID="{B80B667D-C11F-41CA-A5D8-7E43B2D83978}" presName="FiveNodes_3" presStyleLbl="node1" presStyleIdx="2" presStyleCnt="5">
        <dgm:presLayoutVars>
          <dgm:bulletEnabled val="1"/>
        </dgm:presLayoutVars>
      </dgm:prSet>
      <dgm:spPr/>
    </dgm:pt>
    <dgm:pt modelId="{D7801986-BA7F-4F79-BFEE-26C26E33C41B}" type="pres">
      <dgm:prSet presAssocID="{B80B667D-C11F-41CA-A5D8-7E43B2D83978}" presName="FiveNodes_4" presStyleLbl="node1" presStyleIdx="3" presStyleCnt="5">
        <dgm:presLayoutVars>
          <dgm:bulletEnabled val="1"/>
        </dgm:presLayoutVars>
      </dgm:prSet>
      <dgm:spPr/>
    </dgm:pt>
    <dgm:pt modelId="{8C23DB1A-911F-4912-948D-01F6D4FCED16}" type="pres">
      <dgm:prSet presAssocID="{B80B667D-C11F-41CA-A5D8-7E43B2D83978}" presName="FiveNodes_5" presStyleLbl="node1" presStyleIdx="4" presStyleCnt="5">
        <dgm:presLayoutVars>
          <dgm:bulletEnabled val="1"/>
        </dgm:presLayoutVars>
      </dgm:prSet>
      <dgm:spPr/>
    </dgm:pt>
    <dgm:pt modelId="{F1770C0A-8CF6-4810-B5C9-7DF0EC2A5A0B}" type="pres">
      <dgm:prSet presAssocID="{B80B667D-C11F-41CA-A5D8-7E43B2D83978}" presName="FiveConn_1-2" presStyleLbl="fgAccFollowNode1" presStyleIdx="0" presStyleCnt="4">
        <dgm:presLayoutVars>
          <dgm:bulletEnabled val="1"/>
        </dgm:presLayoutVars>
      </dgm:prSet>
      <dgm:spPr/>
    </dgm:pt>
    <dgm:pt modelId="{2832B675-7885-4E72-A227-5DB5619FB228}" type="pres">
      <dgm:prSet presAssocID="{B80B667D-C11F-41CA-A5D8-7E43B2D83978}" presName="FiveConn_2-3" presStyleLbl="fgAccFollowNode1" presStyleIdx="1" presStyleCnt="4">
        <dgm:presLayoutVars>
          <dgm:bulletEnabled val="1"/>
        </dgm:presLayoutVars>
      </dgm:prSet>
      <dgm:spPr/>
    </dgm:pt>
    <dgm:pt modelId="{E7E687E6-1643-4DF6-8D75-D9A5EE4A3620}" type="pres">
      <dgm:prSet presAssocID="{B80B667D-C11F-41CA-A5D8-7E43B2D83978}" presName="FiveConn_3-4" presStyleLbl="fgAccFollowNode1" presStyleIdx="2" presStyleCnt="4">
        <dgm:presLayoutVars>
          <dgm:bulletEnabled val="1"/>
        </dgm:presLayoutVars>
      </dgm:prSet>
      <dgm:spPr/>
    </dgm:pt>
    <dgm:pt modelId="{BF7E9D60-0357-4AF1-9DFD-275B338D44B7}" type="pres">
      <dgm:prSet presAssocID="{B80B667D-C11F-41CA-A5D8-7E43B2D83978}" presName="FiveConn_4-5" presStyleLbl="fgAccFollowNode1" presStyleIdx="3" presStyleCnt="4">
        <dgm:presLayoutVars>
          <dgm:bulletEnabled val="1"/>
        </dgm:presLayoutVars>
      </dgm:prSet>
      <dgm:spPr/>
    </dgm:pt>
    <dgm:pt modelId="{08222E66-FE84-4A4D-A686-E7A5785BC12E}" type="pres">
      <dgm:prSet presAssocID="{B80B667D-C11F-41CA-A5D8-7E43B2D83978}" presName="FiveNodes_1_text" presStyleLbl="node1" presStyleIdx="4" presStyleCnt="5">
        <dgm:presLayoutVars>
          <dgm:bulletEnabled val="1"/>
        </dgm:presLayoutVars>
      </dgm:prSet>
      <dgm:spPr/>
    </dgm:pt>
    <dgm:pt modelId="{7936D213-D68E-4C14-B885-305C497BE2FC}" type="pres">
      <dgm:prSet presAssocID="{B80B667D-C11F-41CA-A5D8-7E43B2D83978}" presName="FiveNodes_2_text" presStyleLbl="node1" presStyleIdx="4" presStyleCnt="5">
        <dgm:presLayoutVars>
          <dgm:bulletEnabled val="1"/>
        </dgm:presLayoutVars>
      </dgm:prSet>
      <dgm:spPr/>
    </dgm:pt>
    <dgm:pt modelId="{1001C042-361F-4DA0-8A94-B509AF754516}" type="pres">
      <dgm:prSet presAssocID="{B80B667D-C11F-41CA-A5D8-7E43B2D83978}" presName="FiveNodes_3_text" presStyleLbl="node1" presStyleIdx="4" presStyleCnt="5">
        <dgm:presLayoutVars>
          <dgm:bulletEnabled val="1"/>
        </dgm:presLayoutVars>
      </dgm:prSet>
      <dgm:spPr/>
    </dgm:pt>
    <dgm:pt modelId="{1EAD5E0E-E40F-4948-BD07-2F48121BFFB3}" type="pres">
      <dgm:prSet presAssocID="{B80B667D-C11F-41CA-A5D8-7E43B2D83978}" presName="FiveNodes_4_text" presStyleLbl="node1" presStyleIdx="4" presStyleCnt="5">
        <dgm:presLayoutVars>
          <dgm:bulletEnabled val="1"/>
        </dgm:presLayoutVars>
      </dgm:prSet>
      <dgm:spPr/>
    </dgm:pt>
    <dgm:pt modelId="{22418A7F-374F-493B-AFFF-979F750FE138}" type="pres">
      <dgm:prSet presAssocID="{B80B667D-C11F-41CA-A5D8-7E43B2D8397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9808F06-62C0-4B9F-92B4-4911E81E04C5}" srcId="{B80B667D-C11F-41CA-A5D8-7E43B2D83978}" destId="{C51C8E4C-F96C-46E8-8EBB-9D088685CCCD}" srcOrd="4" destOrd="0" parTransId="{34BE49CE-982B-4CEF-A89D-4AE237AB4534}" sibTransId="{476A5773-6C3B-435A-8A73-FD220ABF248C}"/>
    <dgm:cxn modelId="{AAA5D430-343C-4BFF-8FCF-D8CB4CB05E43}" type="presOf" srcId="{04727005-282B-478C-8304-2E9617F59462}" destId="{E7E687E6-1643-4DF6-8D75-D9A5EE4A3620}" srcOrd="0" destOrd="0" presId="urn:microsoft.com/office/officeart/2005/8/layout/vProcess5"/>
    <dgm:cxn modelId="{5156735D-0AF2-4ED2-B85B-D729F99A3302}" type="presOf" srcId="{C51C8E4C-F96C-46E8-8EBB-9D088685CCCD}" destId="{22418A7F-374F-493B-AFFF-979F750FE138}" srcOrd="1" destOrd="0" presId="urn:microsoft.com/office/officeart/2005/8/layout/vProcess5"/>
    <dgm:cxn modelId="{0CB21442-C0E1-468B-AEF1-3B2EEAC6BFF4}" type="presOf" srcId="{2DA1E00F-1CD1-4E71-88CE-362D279A1C4C}" destId="{D7801986-BA7F-4F79-BFEE-26C26E33C41B}" srcOrd="0" destOrd="0" presId="urn:microsoft.com/office/officeart/2005/8/layout/vProcess5"/>
    <dgm:cxn modelId="{60BDCC64-2C58-452D-978C-96137BE7005F}" type="presOf" srcId="{E0415569-4A6A-4E51-B3B8-52432488A511}" destId="{2FD1C373-209F-423E-9679-A7CBF9D63CC3}" srcOrd="0" destOrd="0" presId="urn:microsoft.com/office/officeart/2005/8/layout/vProcess5"/>
    <dgm:cxn modelId="{B17F5269-6076-4A81-A897-8912C80A62B5}" type="presOf" srcId="{D6E40E50-6F0A-43E5-A2C1-43BE2074442E}" destId="{F1770C0A-8CF6-4810-B5C9-7DF0EC2A5A0B}" srcOrd="0" destOrd="0" presId="urn:microsoft.com/office/officeart/2005/8/layout/vProcess5"/>
    <dgm:cxn modelId="{2E4EA96A-0F94-42A0-80F6-05AA11459628}" type="presOf" srcId="{C056B41C-3185-44CA-97F6-9AF394F49B0E}" destId="{20A20323-902D-448D-84FB-295158383F79}" srcOrd="0" destOrd="0" presId="urn:microsoft.com/office/officeart/2005/8/layout/vProcess5"/>
    <dgm:cxn modelId="{3C813E4F-027F-495D-947B-493DD444E4EA}" type="presOf" srcId="{C056B41C-3185-44CA-97F6-9AF394F49B0E}" destId="{1001C042-361F-4DA0-8A94-B509AF754516}" srcOrd="1" destOrd="0" presId="urn:microsoft.com/office/officeart/2005/8/layout/vProcess5"/>
    <dgm:cxn modelId="{69E2C27C-CD27-4495-A0B8-0738ABD37C91}" type="presOf" srcId="{3108042B-A0FD-4D43-9DE4-72C19845A5BA}" destId="{38DCFC85-DD4E-4ECE-94E2-D8DA4D5775AC}" srcOrd="0" destOrd="0" presId="urn:microsoft.com/office/officeart/2005/8/layout/vProcess5"/>
    <dgm:cxn modelId="{479B9685-E939-433B-85B5-42B1363DD8D1}" type="presOf" srcId="{471A3930-21D7-4A8D-A360-172E22EBEEBD}" destId="{BF7E9D60-0357-4AF1-9DFD-275B338D44B7}" srcOrd="0" destOrd="0" presId="urn:microsoft.com/office/officeart/2005/8/layout/vProcess5"/>
    <dgm:cxn modelId="{C0AD0A99-F8BB-460F-8113-1D465F5E33CA}" type="presOf" srcId="{B80B667D-C11F-41CA-A5D8-7E43B2D83978}" destId="{16922CF5-7200-444C-9837-E28CD8A1DD3E}" srcOrd="0" destOrd="0" presId="urn:microsoft.com/office/officeart/2005/8/layout/vProcess5"/>
    <dgm:cxn modelId="{D0573E9F-3945-423B-9B42-C194A5AFD3AC}" type="presOf" srcId="{C51C8E4C-F96C-46E8-8EBB-9D088685CCCD}" destId="{8C23DB1A-911F-4912-948D-01F6D4FCED16}" srcOrd="0" destOrd="0" presId="urn:microsoft.com/office/officeart/2005/8/layout/vProcess5"/>
    <dgm:cxn modelId="{386E1EA4-51DF-49AE-8EAB-C5F533D455C4}" srcId="{B80B667D-C11F-41CA-A5D8-7E43B2D83978}" destId="{E0415569-4A6A-4E51-B3B8-52432488A511}" srcOrd="0" destOrd="0" parTransId="{0D1912DE-CEB1-4796-8163-53AF78014779}" sibTransId="{D6E40E50-6F0A-43E5-A2C1-43BE2074442E}"/>
    <dgm:cxn modelId="{B5E6E0AB-D665-448E-83D6-95BA9B2BA2C5}" type="presOf" srcId="{2DA1E00F-1CD1-4E71-88CE-362D279A1C4C}" destId="{1EAD5E0E-E40F-4948-BD07-2F48121BFFB3}" srcOrd="1" destOrd="0" presId="urn:microsoft.com/office/officeart/2005/8/layout/vProcess5"/>
    <dgm:cxn modelId="{1B465EB2-6445-434E-B8CB-D84C07506853}" type="presOf" srcId="{E0415569-4A6A-4E51-B3B8-52432488A511}" destId="{08222E66-FE84-4A4D-A686-E7A5785BC12E}" srcOrd="1" destOrd="0" presId="urn:microsoft.com/office/officeart/2005/8/layout/vProcess5"/>
    <dgm:cxn modelId="{2F1B2DB6-BD98-4AF4-ADC6-37572E9C8D52}" srcId="{B80B667D-C11F-41CA-A5D8-7E43B2D83978}" destId="{C056B41C-3185-44CA-97F6-9AF394F49B0E}" srcOrd="2" destOrd="0" parTransId="{36E6C20E-1E88-4233-A91F-F9BF80295BC7}" sibTransId="{04727005-282B-478C-8304-2E9617F59462}"/>
    <dgm:cxn modelId="{2EF162B8-010C-4C43-829A-451D6973C118}" srcId="{B80B667D-C11F-41CA-A5D8-7E43B2D83978}" destId="{3108042B-A0FD-4D43-9DE4-72C19845A5BA}" srcOrd="1" destOrd="0" parTransId="{9E696371-EBF6-4D6C-A56D-3FDBB757093C}" sibTransId="{C5590F42-46AC-4E05-AA36-669A8AAA79E6}"/>
    <dgm:cxn modelId="{81B334D2-683E-4DB4-9C69-0FB2E38354B2}" srcId="{B80B667D-C11F-41CA-A5D8-7E43B2D83978}" destId="{2DA1E00F-1CD1-4E71-88CE-362D279A1C4C}" srcOrd="3" destOrd="0" parTransId="{8D10A558-6C91-46CA-8781-B2A8883C824E}" sibTransId="{471A3930-21D7-4A8D-A360-172E22EBEEBD}"/>
    <dgm:cxn modelId="{0FE350D8-4294-4A4A-A7B5-8ACC636D8A73}" type="presOf" srcId="{3108042B-A0FD-4D43-9DE4-72C19845A5BA}" destId="{7936D213-D68E-4C14-B885-305C497BE2FC}" srcOrd="1" destOrd="0" presId="urn:microsoft.com/office/officeart/2005/8/layout/vProcess5"/>
    <dgm:cxn modelId="{399E57EC-27AC-4E73-B0A1-63134513B8EF}" type="presOf" srcId="{C5590F42-46AC-4E05-AA36-669A8AAA79E6}" destId="{2832B675-7885-4E72-A227-5DB5619FB228}" srcOrd="0" destOrd="0" presId="urn:microsoft.com/office/officeart/2005/8/layout/vProcess5"/>
    <dgm:cxn modelId="{9A5E8E6B-AFD5-4748-8F20-F07E5999E99C}" type="presParOf" srcId="{16922CF5-7200-444C-9837-E28CD8A1DD3E}" destId="{17849BB2-764C-447C-8C5F-21E4CEB4BA3E}" srcOrd="0" destOrd="0" presId="urn:microsoft.com/office/officeart/2005/8/layout/vProcess5"/>
    <dgm:cxn modelId="{6F20FA9E-FD42-48BE-87CF-EC85F40506C1}" type="presParOf" srcId="{16922CF5-7200-444C-9837-E28CD8A1DD3E}" destId="{2FD1C373-209F-423E-9679-A7CBF9D63CC3}" srcOrd="1" destOrd="0" presId="urn:microsoft.com/office/officeart/2005/8/layout/vProcess5"/>
    <dgm:cxn modelId="{DAEC076A-ED0D-484C-AD01-E7FDC0D65A6E}" type="presParOf" srcId="{16922CF5-7200-444C-9837-E28CD8A1DD3E}" destId="{38DCFC85-DD4E-4ECE-94E2-D8DA4D5775AC}" srcOrd="2" destOrd="0" presId="urn:microsoft.com/office/officeart/2005/8/layout/vProcess5"/>
    <dgm:cxn modelId="{DDA15475-25F1-4132-BF4C-2AFB6C93950A}" type="presParOf" srcId="{16922CF5-7200-444C-9837-E28CD8A1DD3E}" destId="{20A20323-902D-448D-84FB-295158383F79}" srcOrd="3" destOrd="0" presId="urn:microsoft.com/office/officeart/2005/8/layout/vProcess5"/>
    <dgm:cxn modelId="{833BCCF9-66F0-43DA-89DF-177F7B91C7EC}" type="presParOf" srcId="{16922CF5-7200-444C-9837-E28CD8A1DD3E}" destId="{D7801986-BA7F-4F79-BFEE-26C26E33C41B}" srcOrd="4" destOrd="0" presId="urn:microsoft.com/office/officeart/2005/8/layout/vProcess5"/>
    <dgm:cxn modelId="{3BC43961-D764-4944-9BCC-DE3DB3912DD4}" type="presParOf" srcId="{16922CF5-7200-444C-9837-E28CD8A1DD3E}" destId="{8C23DB1A-911F-4912-948D-01F6D4FCED16}" srcOrd="5" destOrd="0" presId="urn:microsoft.com/office/officeart/2005/8/layout/vProcess5"/>
    <dgm:cxn modelId="{528C999D-9862-4344-8F1B-395E3AEC2719}" type="presParOf" srcId="{16922CF5-7200-444C-9837-E28CD8A1DD3E}" destId="{F1770C0A-8CF6-4810-B5C9-7DF0EC2A5A0B}" srcOrd="6" destOrd="0" presId="urn:microsoft.com/office/officeart/2005/8/layout/vProcess5"/>
    <dgm:cxn modelId="{006DDA7E-BD4E-4519-9CE0-1145D0AF7C16}" type="presParOf" srcId="{16922CF5-7200-444C-9837-E28CD8A1DD3E}" destId="{2832B675-7885-4E72-A227-5DB5619FB228}" srcOrd="7" destOrd="0" presId="urn:microsoft.com/office/officeart/2005/8/layout/vProcess5"/>
    <dgm:cxn modelId="{358B71F0-75F9-4370-98B8-F2062FEAFA24}" type="presParOf" srcId="{16922CF5-7200-444C-9837-E28CD8A1DD3E}" destId="{E7E687E6-1643-4DF6-8D75-D9A5EE4A3620}" srcOrd="8" destOrd="0" presId="urn:microsoft.com/office/officeart/2005/8/layout/vProcess5"/>
    <dgm:cxn modelId="{E5777DF3-670A-4247-AB6C-70DA0F9D9C1D}" type="presParOf" srcId="{16922CF5-7200-444C-9837-E28CD8A1DD3E}" destId="{BF7E9D60-0357-4AF1-9DFD-275B338D44B7}" srcOrd="9" destOrd="0" presId="urn:microsoft.com/office/officeart/2005/8/layout/vProcess5"/>
    <dgm:cxn modelId="{636A3C76-7C8F-4EE5-8677-84540E65B8D0}" type="presParOf" srcId="{16922CF5-7200-444C-9837-E28CD8A1DD3E}" destId="{08222E66-FE84-4A4D-A686-E7A5785BC12E}" srcOrd="10" destOrd="0" presId="urn:microsoft.com/office/officeart/2005/8/layout/vProcess5"/>
    <dgm:cxn modelId="{2C1AB483-0099-4563-A7C1-CA6F9318D031}" type="presParOf" srcId="{16922CF5-7200-444C-9837-E28CD8A1DD3E}" destId="{7936D213-D68E-4C14-B885-305C497BE2FC}" srcOrd="11" destOrd="0" presId="urn:microsoft.com/office/officeart/2005/8/layout/vProcess5"/>
    <dgm:cxn modelId="{FFDF951C-ECFB-40CF-8F93-1D0D97783BFE}" type="presParOf" srcId="{16922CF5-7200-444C-9837-E28CD8A1DD3E}" destId="{1001C042-361F-4DA0-8A94-B509AF754516}" srcOrd="12" destOrd="0" presId="urn:microsoft.com/office/officeart/2005/8/layout/vProcess5"/>
    <dgm:cxn modelId="{28028364-C4FC-46A4-A368-DF48E7CF6057}" type="presParOf" srcId="{16922CF5-7200-444C-9837-E28CD8A1DD3E}" destId="{1EAD5E0E-E40F-4948-BD07-2F48121BFFB3}" srcOrd="13" destOrd="0" presId="urn:microsoft.com/office/officeart/2005/8/layout/vProcess5"/>
    <dgm:cxn modelId="{FD96A678-71D4-4D0A-9765-F2FADF3B21C4}" type="presParOf" srcId="{16922CF5-7200-444C-9837-E28CD8A1DD3E}" destId="{22418A7F-374F-493B-AFFF-979F750FE13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7FEF6-C40D-4EAA-867E-8E54549155CB}">
      <dsp:nvSpPr>
        <dsp:cNvPr id="0" name=""/>
        <dsp:cNvSpPr/>
      </dsp:nvSpPr>
      <dsp:spPr>
        <a:xfrm>
          <a:off x="197854" y="327541"/>
          <a:ext cx="4738449" cy="14807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72" tIns="144780" rIns="144780" bIns="144780" numCol="1" spcCol="1270" rtlCol="0" anchor="ctr" anchorCtr="0">
          <a:noAutofit/>
        </a:bodyPr>
        <a:lstStyle/>
        <a:p>
          <a:pPr marL="0" lvl="0" indent="0" algn="l" defTabSz="1689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3800" kern="1200" noProof="0" dirty="0"/>
            <a:t>1253 inwoners</a:t>
          </a:r>
        </a:p>
      </dsp:txBody>
      <dsp:txXfrm>
        <a:off x="197854" y="327541"/>
        <a:ext cx="4738449" cy="1480765"/>
      </dsp:txXfrm>
    </dsp:sp>
    <dsp:sp modelId="{25E16ED6-1F16-4CEE-9FDE-2C7FE4AA6E96}">
      <dsp:nvSpPr>
        <dsp:cNvPr id="0" name=""/>
        <dsp:cNvSpPr/>
      </dsp:nvSpPr>
      <dsp:spPr>
        <a:xfrm>
          <a:off x="419" y="113653"/>
          <a:ext cx="1036535" cy="15548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EAC15-DB1A-4030-9097-E5D111B2B3F5}">
      <dsp:nvSpPr>
        <dsp:cNvPr id="0" name=""/>
        <dsp:cNvSpPr/>
      </dsp:nvSpPr>
      <dsp:spPr>
        <a:xfrm>
          <a:off x="5319531" y="327541"/>
          <a:ext cx="4738449" cy="14807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72" tIns="144780" rIns="144780" bIns="144780" numCol="1" spcCol="1270" rtlCol="0" anchor="ctr" anchorCtr="0">
          <a:noAutofit/>
        </a:bodyPr>
        <a:lstStyle/>
        <a:p>
          <a:pPr marL="0" lvl="0" indent="0" algn="l" defTabSz="1689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3800" kern="1200" noProof="0" dirty="0"/>
            <a:t>450 woningen</a:t>
          </a:r>
        </a:p>
      </dsp:txBody>
      <dsp:txXfrm>
        <a:off x="5319531" y="327541"/>
        <a:ext cx="4738449" cy="1480765"/>
      </dsp:txXfrm>
    </dsp:sp>
    <dsp:sp modelId="{FF80DB77-1890-4E56-A0D1-C0733CAC1AAE}">
      <dsp:nvSpPr>
        <dsp:cNvPr id="0" name=""/>
        <dsp:cNvSpPr/>
      </dsp:nvSpPr>
      <dsp:spPr>
        <a:xfrm>
          <a:off x="5122095" y="113653"/>
          <a:ext cx="1036535" cy="15548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EAD43-A93D-4BB4-AFC4-9FC3A0DC719B}">
      <dsp:nvSpPr>
        <dsp:cNvPr id="0" name=""/>
        <dsp:cNvSpPr/>
      </dsp:nvSpPr>
      <dsp:spPr>
        <a:xfrm>
          <a:off x="2758693" y="2191661"/>
          <a:ext cx="4738449" cy="14807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72" tIns="144780" rIns="144780" bIns="144780" numCol="1" spcCol="1270" rtlCol="0" anchor="ctr" anchorCtr="0">
          <a:noAutofit/>
        </a:bodyPr>
        <a:lstStyle/>
        <a:p>
          <a:pPr marL="0" lvl="0" indent="0" algn="l" defTabSz="1689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3800" kern="1200" noProof="0" dirty="0"/>
            <a:t>165 reacties</a:t>
          </a:r>
        </a:p>
      </dsp:txBody>
      <dsp:txXfrm>
        <a:off x="2758693" y="2191661"/>
        <a:ext cx="4738449" cy="1480765"/>
      </dsp:txXfrm>
    </dsp:sp>
    <dsp:sp modelId="{026DF54A-3905-476C-BCB0-BA9E4F32F0B0}">
      <dsp:nvSpPr>
        <dsp:cNvPr id="0" name=""/>
        <dsp:cNvSpPr/>
      </dsp:nvSpPr>
      <dsp:spPr>
        <a:xfrm>
          <a:off x="2561257" y="1977772"/>
          <a:ext cx="1036535" cy="15548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1C373-209F-423E-9679-A7CBF9D63CC3}">
      <dsp:nvSpPr>
        <dsp:cNvPr id="0" name=""/>
        <dsp:cNvSpPr/>
      </dsp:nvSpPr>
      <dsp:spPr>
        <a:xfrm>
          <a:off x="0" y="0"/>
          <a:ext cx="4700665" cy="9835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/>
            <a:t>Er zijn 4 thematafels.</a:t>
          </a:r>
          <a:br>
            <a:rPr lang="nl-NL" sz="1600" b="0" i="0" kern="1200"/>
          </a:br>
          <a:endParaRPr lang="en-US" sz="1600" kern="1200"/>
        </a:p>
      </dsp:txBody>
      <dsp:txXfrm>
        <a:off x="28807" y="28807"/>
        <a:ext cx="3524263" cy="925936"/>
      </dsp:txXfrm>
    </dsp:sp>
    <dsp:sp modelId="{38DCFC85-DD4E-4ECE-94E2-D8DA4D5775AC}">
      <dsp:nvSpPr>
        <dsp:cNvPr id="0" name=""/>
        <dsp:cNvSpPr/>
      </dsp:nvSpPr>
      <dsp:spPr>
        <a:xfrm>
          <a:off x="351023" y="1120154"/>
          <a:ext cx="4700665" cy="983550"/>
        </a:xfrm>
        <a:prstGeom prst="roundRect">
          <a:avLst>
            <a:gd name="adj" fmla="val 10000"/>
          </a:avLst>
        </a:prstGeom>
        <a:solidFill>
          <a:schemeClr val="accent5">
            <a:hueOff val="366857"/>
            <a:satOff val="-38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Iedereen sluit aan bij een tafel van zijn/haar interesse (thema).</a:t>
          </a:r>
          <a:endParaRPr lang="en-US" sz="1600" kern="1200"/>
        </a:p>
      </dsp:txBody>
      <dsp:txXfrm>
        <a:off x="379830" y="1148961"/>
        <a:ext cx="3652720" cy="925936"/>
      </dsp:txXfrm>
    </dsp:sp>
    <dsp:sp modelId="{20A20323-902D-448D-84FB-295158383F79}">
      <dsp:nvSpPr>
        <dsp:cNvPr id="0" name=""/>
        <dsp:cNvSpPr/>
      </dsp:nvSpPr>
      <dsp:spPr>
        <a:xfrm>
          <a:off x="702047" y="2240309"/>
          <a:ext cx="4700665" cy="983550"/>
        </a:xfrm>
        <a:prstGeom prst="roundRect">
          <a:avLst>
            <a:gd name="adj" fmla="val 10000"/>
          </a:avLst>
        </a:prstGeom>
        <a:solidFill>
          <a:schemeClr val="accent5">
            <a:hueOff val="733714"/>
            <a:satOff val="-76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Na 25 minuten wisselen van thematafel (indien men dat wil).</a:t>
          </a:r>
          <a:endParaRPr lang="en-US" sz="1600" kern="1200"/>
        </a:p>
      </dsp:txBody>
      <dsp:txXfrm>
        <a:off x="730854" y="2269116"/>
        <a:ext cx="3652720" cy="925936"/>
      </dsp:txXfrm>
    </dsp:sp>
    <dsp:sp modelId="{D7801986-BA7F-4F79-BFEE-26C26E33C41B}">
      <dsp:nvSpPr>
        <dsp:cNvPr id="0" name=""/>
        <dsp:cNvSpPr/>
      </dsp:nvSpPr>
      <dsp:spPr>
        <a:xfrm>
          <a:off x="1053071" y="3360464"/>
          <a:ext cx="4700665" cy="983550"/>
        </a:xfrm>
        <a:prstGeom prst="roundRect">
          <a:avLst>
            <a:gd name="adj" fmla="val 10000"/>
          </a:avLst>
        </a:prstGeom>
        <a:solidFill>
          <a:schemeClr val="accent5">
            <a:hueOff val="1100571"/>
            <a:satOff val="-114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Onder leiding van een werkgroeplid ophalen van nieuwe ideeën, wensen en in gesprek over dat thema.</a:t>
          </a:r>
          <a:endParaRPr lang="en-US" sz="1600" kern="1200"/>
        </a:p>
      </dsp:txBody>
      <dsp:txXfrm>
        <a:off x="1081878" y="3389271"/>
        <a:ext cx="3652720" cy="925936"/>
      </dsp:txXfrm>
    </dsp:sp>
    <dsp:sp modelId="{8C23DB1A-911F-4912-948D-01F6D4FCED16}">
      <dsp:nvSpPr>
        <dsp:cNvPr id="0" name=""/>
        <dsp:cNvSpPr/>
      </dsp:nvSpPr>
      <dsp:spPr>
        <a:xfrm>
          <a:off x="1404095" y="4480619"/>
          <a:ext cx="4700665" cy="983550"/>
        </a:xfrm>
        <a:prstGeom prst="roundRect">
          <a:avLst>
            <a:gd name="adj" fmla="val 10000"/>
          </a:avLst>
        </a:prstGeom>
        <a:solidFill>
          <a:schemeClr val="accent5">
            <a:hueOff val="1467428"/>
            <a:satOff val="-152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Terugkoppeling van de uitkomsten…</a:t>
          </a:r>
          <a:endParaRPr lang="en-US" sz="1600" kern="1200"/>
        </a:p>
      </dsp:txBody>
      <dsp:txXfrm>
        <a:off x="1432902" y="4509426"/>
        <a:ext cx="3652720" cy="925936"/>
      </dsp:txXfrm>
    </dsp:sp>
    <dsp:sp modelId="{F1770C0A-8CF6-4810-B5C9-7DF0EC2A5A0B}">
      <dsp:nvSpPr>
        <dsp:cNvPr id="0" name=""/>
        <dsp:cNvSpPr/>
      </dsp:nvSpPr>
      <dsp:spPr>
        <a:xfrm>
          <a:off x="4061358" y="718538"/>
          <a:ext cx="639307" cy="63930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205202" y="718538"/>
        <a:ext cx="351619" cy="481079"/>
      </dsp:txXfrm>
    </dsp:sp>
    <dsp:sp modelId="{2832B675-7885-4E72-A227-5DB5619FB228}">
      <dsp:nvSpPr>
        <dsp:cNvPr id="0" name=""/>
        <dsp:cNvSpPr/>
      </dsp:nvSpPr>
      <dsp:spPr>
        <a:xfrm>
          <a:off x="4412381" y="1838693"/>
          <a:ext cx="639307" cy="63930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13397"/>
            <a:satOff val="-636"/>
            <a:lumOff val="-58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556225" y="1838693"/>
        <a:ext cx="351619" cy="481079"/>
      </dsp:txXfrm>
    </dsp:sp>
    <dsp:sp modelId="{E7E687E6-1643-4DF6-8D75-D9A5EE4A3620}">
      <dsp:nvSpPr>
        <dsp:cNvPr id="0" name=""/>
        <dsp:cNvSpPr/>
      </dsp:nvSpPr>
      <dsp:spPr>
        <a:xfrm>
          <a:off x="4763405" y="2942455"/>
          <a:ext cx="639307" cy="63930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826794"/>
            <a:satOff val="-1272"/>
            <a:lumOff val="-117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907249" y="2942455"/>
        <a:ext cx="351619" cy="481079"/>
      </dsp:txXfrm>
    </dsp:sp>
    <dsp:sp modelId="{BF7E9D60-0357-4AF1-9DFD-275B338D44B7}">
      <dsp:nvSpPr>
        <dsp:cNvPr id="0" name=""/>
        <dsp:cNvSpPr/>
      </dsp:nvSpPr>
      <dsp:spPr>
        <a:xfrm>
          <a:off x="5114429" y="4073538"/>
          <a:ext cx="639307" cy="63930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240191"/>
            <a:satOff val="-1908"/>
            <a:lumOff val="-176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258273" y="4073538"/>
        <a:ext cx="351619" cy="481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C8489-7F6C-4778-9009-CF43E332ACC3}" type="datetimeFigureOut">
              <a:rPr lang="nl-NL" smtClean="0"/>
              <a:t>16-9-2024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08220-929A-49AA-9F2B-81476517D9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38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gaan na de pauze kijken naar welke thema’s er uit de </a:t>
            </a:r>
            <a:r>
              <a:rPr lang="nl-NL" dirty="0" err="1"/>
              <a:t>enquete</a:t>
            </a:r>
            <a:r>
              <a:rPr lang="nl-NL" dirty="0"/>
              <a:t> en de gesprekken komen en vandaar uit gaan Erwin en Geert met ons kijken hoe we deze thema’s uitwerken tot dorpsvisie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432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Positief</a:t>
            </a:r>
            <a:r>
              <a:rPr lang="en-US" dirty="0"/>
              <a:t> </a:t>
            </a:r>
            <a:r>
              <a:rPr lang="en-US" dirty="0" err="1"/>
              <a:t>eindigen</a:t>
            </a:r>
            <a:r>
              <a:rPr lang="en-US" dirty="0"/>
              <a:t> met </a:t>
            </a:r>
            <a:r>
              <a:rPr lang="en-US" dirty="0" err="1"/>
              <a:t>dat</a:t>
            </a:r>
            <a:r>
              <a:rPr lang="en-US" dirty="0"/>
              <a:t> men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welkom</a:t>
            </a:r>
            <a:r>
              <a:rPr lang="en-US" dirty="0"/>
              <a:t> </a:t>
            </a:r>
            <a:r>
              <a:rPr lang="en-US" dirty="0" err="1"/>
              <a:t>voelt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729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om de </a:t>
            </a:r>
            <a:r>
              <a:rPr lang="en-US" dirty="0" err="1"/>
              <a:t>balans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positief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negatief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houden</a:t>
            </a:r>
            <a:r>
              <a:rPr lang="en-US" dirty="0"/>
              <a:t>. Dus in </a:t>
            </a:r>
            <a:r>
              <a:rPr lang="en-US" dirty="0" err="1"/>
              <a:t>algemene</a:t>
            </a:r>
            <a:r>
              <a:rPr lang="en-US" dirty="0"/>
              <a:t> zin is </a:t>
            </a:r>
            <a:r>
              <a:rPr lang="en-US" dirty="0" err="1"/>
              <a:t>alteveer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behulpzaam</a:t>
            </a:r>
            <a:r>
              <a:rPr lang="en-US" dirty="0"/>
              <a:t> </a:t>
            </a:r>
            <a:r>
              <a:rPr lang="en-US" dirty="0" err="1"/>
              <a:t>dorp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373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 we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tevreden</a:t>
            </a:r>
            <a:r>
              <a:rPr lang="en-US" dirty="0"/>
              <a:t> </a:t>
            </a:r>
            <a:r>
              <a:rPr lang="en-US" dirty="0" err="1"/>
              <a:t>dorp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02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679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Thema </a:t>
            </a:r>
            <a:r>
              <a:rPr lang="en-US" dirty="0" err="1"/>
              <a:t>verkeers</a:t>
            </a:r>
            <a:r>
              <a:rPr lang="en-US" dirty="0"/>
              <a:t> </a:t>
            </a:r>
            <a:r>
              <a:rPr lang="en-US" dirty="0" err="1"/>
              <a:t>veiligheid</a:t>
            </a:r>
            <a:r>
              <a:rPr lang="en-US" dirty="0"/>
              <a:t>: </a:t>
            </a:r>
            <a:r>
              <a:rPr lang="en-US" dirty="0" err="1"/>
              <a:t>hardrijden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verreweg</a:t>
            </a:r>
            <a:r>
              <a:rPr lang="en-US" dirty="0"/>
              <a:t> het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in de </a:t>
            </a:r>
            <a:r>
              <a:rPr lang="en-US" dirty="0" err="1"/>
              <a:t>antwoorden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381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Snelheids</a:t>
            </a:r>
            <a:r>
              <a:rPr lang="en-US" dirty="0"/>
              <a:t> </a:t>
            </a:r>
            <a:r>
              <a:rPr lang="en-US" dirty="0" err="1"/>
              <a:t>beperkende</a:t>
            </a:r>
            <a:r>
              <a:rPr lang="en-US" dirty="0"/>
              <a:t> </a:t>
            </a:r>
            <a:r>
              <a:rPr lang="en-US" dirty="0" err="1"/>
              <a:t>maat</a:t>
            </a:r>
            <a:r>
              <a:rPr lang="en-US" dirty="0"/>
              <a:t> </a:t>
            </a:r>
            <a:r>
              <a:rPr lang="en-US" dirty="0" err="1"/>
              <a:t>regelen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fietspad</a:t>
            </a:r>
            <a:r>
              <a:rPr lang="en-US" dirty="0"/>
              <a:t> </a:t>
            </a:r>
            <a:r>
              <a:rPr lang="en-US" dirty="0" err="1"/>
              <a:t>beumeesweg</a:t>
            </a:r>
            <a:r>
              <a:rPr lang="en-US" dirty="0"/>
              <a:t> de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gehoorde</a:t>
            </a:r>
            <a:r>
              <a:rPr lang="en-US" dirty="0"/>
              <a:t> </a:t>
            </a:r>
            <a:r>
              <a:rPr lang="en-US" dirty="0" err="1"/>
              <a:t>suggesties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579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Thema </a:t>
            </a:r>
            <a:r>
              <a:rPr lang="en-US" dirty="0" err="1"/>
              <a:t>mobiliteit</a:t>
            </a:r>
            <a:r>
              <a:rPr lang="en-US" dirty="0"/>
              <a:t>: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270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Thema </a:t>
            </a:r>
            <a:r>
              <a:rPr lang="en-US" dirty="0" err="1"/>
              <a:t>duurzaamheid</a:t>
            </a:r>
            <a:r>
              <a:rPr lang="en-US" dirty="0"/>
              <a:t>: 60 % </a:t>
            </a:r>
            <a:r>
              <a:rPr lang="en-US" dirty="0" err="1"/>
              <a:t>zonnepanelen</a:t>
            </a:r>
            <a:r>
              <a:rPr lang="en-US" dirty="0"/>
              <a:t>, 65% </a:t>
            </a:r>
            <a:r>
              <a:rPr lang="en-US" dirty="0" err="1"/>
              <a:t>hebben</a:t>
            </a:r>
            <a:r>
              <a:rPr lang="en-US" dirty="0"/>
              <a:t> 2 of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verduurzamings</a:t>
            </a:r>
            <a:r>
              <a:rPr lang="en-US" dirty="0"/>
              <a:t> </a:t>
            </a:r>
            <a:r>
              <a:rPr lang="en-US" dirty="0" err="1"/>
              <a:t>maatregelen</a:t>
            </a:r>
            <a:r>
              <a:rPr lang="en-US" dirty="0"/>
              <a:t> </a:t>
            </a:r>
            <a:r>
              <a:rPr lang="en-US" dirty="0" err="1"/>
              <a:t>genomen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402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Thema </a:t>
            </a:r>
            <a:r>
              <a:rPr lang="en-US" dirty="0" err="1"/>
              <a:t>Duurzaamheid</a:t>
            </a:r>
            <a:r>
              <a:rPr lang="en-US" dirty="0"/>
              <a:t>: Er is </a:t>
            </a:r>
            <a:r>
              <a:rPr lang="en-US" dirty="0" err="1"/>
              <a:t>duidelijk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interesse</a:t>
            </a:r>
            <a:r>
              <a:rPr lang="en-US" dirty="0"/>
              <a:t> in </a:t>
            </a:r>
            <a:r>
              <a:rPr lang="en-US" dirty="0" err="1"/>
              <a:t>duurzaamheid</a:t>
            </a:r>
            <a:r>
              <a:rPr lang="en-US" dirty="0"/>
              <a:t>, maar er is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onduidelijkheid</a:t>
            </a:r>
            <a:r>
              <a:rPr lang="en-US" dirty="0"/>
              <a:t> over wat er </a:t>
            </a:r>
            <a:r>
              <a:rPr lang="en-US" dirty="0" err="1"/>
              <a:t>vanuit</a:t>
            </a:r>
            <a:r>
              <a:rPr lang="en-US" dirty="0"/>
              <a:t> de </a:t>
            </a:r>
            <a:r>
              <a:rPr lang="en-US" dirty="0" err="1"/>
              <a:t>overheid</a:t>
            </a:r>
            <a:r>
              <a:rPr lang="en-US" dirty="0"/>
              <a:t> </a:t>
            </a:r>
            <a:r>
              <a:rPr lang="en-US" dirty="0" err="1"/>
              <a:t>beschikbaar</a:t>
            </a:r>
            <a:r>
              <a:rPr lang="en-US" dirty="0"/>
              <a:t> is en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naartoe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gewerkt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54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Thema </a:t>
            </a:r>
            <a:r>
              <a:rPr lang="en-US" dirty="0" err="1"/>
              <a:t>wonen</a:t>
            </a:r>
            <a:r>
              <a:rPr lang="en-US" dirty="0"/>
              <a:t>: Het </a:t>
            </a:r>
            <a:r>
              <a:rPr lang="en-US" dirty="0" err="1"/>
              <a:t>woning</a:t>
            </a:r>
            <a:r>
              <a:rPr lang="en-US" dirty="0"/>
              <a:t> </a:t>
            </a:r>
            <a:r>
              <a:rPr lang="en-US" dirty="0" err="1"/>
              <a:t>aanbod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, </a:t>
            </a:r>
            <a:r>
              <a:rPr lang="en-US" dirty="0" err="1"/>
              <a:t>mensen</a:t>
            </a:r>
            <a:r>
              <a:rPr lang="en-US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85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764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81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94953-45DF-4BC3-9BE4-AC0A7CD68A46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285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4 </a:t>
            </a:r>
            <a:r>
              <a:rPr lang="en-US" dirty="0" err="1"/>
              <a:t>en</a:t>
            </a:r>
            <a:r>
              <a:rPr lang="en-US" dirty="0"/>
              <a:t> 5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vertellen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ongeveer</a:t>
            </a:r>
            <a:r>
              <a:rPr lang="en-US" dirty="0"/>
              <a:t> 1/3 van het </a:t>
            </a:r>
            <a:r>
              <a:rPr lang="en-US" dirty="0" err="1"/>
              <a:t>dorp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gereageerd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heel </a:t>
            </a:r>
            <a:r>
              <a:rPr lang="en-US" dirty="0" err="1"/>
              <a:t>mooi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is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leeftijd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weergave</a:t>
            </a:r>
            <a:r>
              <a:rPr lang="en-US" dirty="0"/>
              <a:t> is van de </a:t>
            </a:r>
            <a:r>
              <a:rPr lang="en-US" dirty="0" err="1"/>
              <a:t>leeftijden</a:t>
            </a:r>
            <a:r>
              <a:rPr lang="en-US" dirty="0"/>
              <a:t> in het </a:t>
            </a:r>
            <a:r>
              <a:rPr lang="en-US" dirty="0" err="1"/>
              <a:t>dorp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02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Thema </a:t>
            </a:r>
            <a:r>
              <a:rPr lang="en-US" dirty="0" err="1"/>
              <a:t>Dorps</a:t>
            </a:r>
            <a:r>
              <a:rPr lang="en-US" dirty="0"/>
              <a:t> </a:t>
            </a:r>
            <a:r>
              <a:rPr lang="en-US" dirty="0" err="1"/>
              <a:t>aangezicht</a:t>
            </a:r>
            <a:r>
              <a:rPr lang="en-US" dirty="0"/>
              <a:t>: Slide 6/7/8 over het </a:t>
            </a:r>
            <a:r>
              <a:rPr lang="en-US" dirty="0" err="1"/>
              <a:t>dorps</a:t>
            </a:r>
            <a:r>
              <a:rPr lang="en-US" dirty="0"/>
              <a:t> </a:t>
            </a:r>
            <a:r>
              <a:rPr lang="en-US" dirty="0" err="1"/>
              <a:t>aangezicht</a:t>
            </a:r>
            <a:r>
              <a:rPr lang="en-US" dirty="0"/>
              <a:t>.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positief</a:t>
            </a:r>
            <a:r>
              <a:rPr lang="en-US" dirty="0"/>
              <a:t> het </a:t>
            </a:r>
            <a:r>
              <a:rPr lang="en-US" dirty="0" err="1"/>
              <a:t>mooiste</a:t>
            </a:r>
            <a:r>
              <a:rPr lang="en-US" dirty="0"/>
              <a:t> </a:t>
            </a:r>
            <a:r>
              <a:rPr lang="en-US" dirty="0" err="1"/>
              <a:t>plekje</a:t>
            </a:r>
            <a:r>
              <a:rPr lang="en-US" dirty="0"/>
              <a:t>: de </a:t>
            </a:r>
            <a:r>
              <a:rPr lang="en-US" dirty="0" err="1"/>
              <a:t>natuur</a:t>
            </a:r>
            <a:r>
              <a:rPr lang="en-US" dirty="0"/>
              <a:t>/</a:t>
            </a:r>
            <a:r>
              <a:rPr lang="en-US" dirty="0" err="1"/>
              <a:t>landerijen</a:t>
            </a:r>
            <a:r>
              <a:rPr lang="en-US" dirty="0"/>
              <a:t> in </a:t>
            </a:r>
            <a:r>
              <a:rPr lang="en-US" dirty="0" err="1"/>
              <a:t>en</a:t>
            </a:r>
            <a:r>
              <a:rPr lang="en-US" dirty="0"/>
              <a:t> om </a:t>
            </a:r>
            <a:r>
              <a:rPr lang="en-US" dirty="0" err="1"/>
              <a:t>Alteveer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kwart</a:t>
            </a:r>
            <a:r>
              <a:rPr lang="en-US" dirty="0"/>
              <a:t> </a:t>
            </a:r>
            <a:r>
              <a:rPr lang="en-US" dirty="0" err="1"/>
              <a:t>benoemt</a:t>
            </a:r>
            <a:r>
              <a:rPr lang="en-US" dirty="0"/>
              <a:t> het eigen huis </a:t>
            </a:r>
            <a:r>
              <a:rPr lang="en-US" dirty="0" err="1"/>
              <a:t>als</a:t>
            </a:r>
            <a:r>
              <a:rPr lang="en-US" dirty="0"/>
              <a:t> het </a:t>
            </a:r>
            <a:r>
              <a:rPr lang="en-US" dirty="0" err="1"/>
              <a:t>mooiste</a:t>
            </a:r>
            <a:r>
              <a:rPr lang="en-US" dirty="0"/>
              <a:t> </a:t>
            </a:r>
            <a:r>
              <a:rPr lang="en-US" dirty="0" err="1"/>
              <a:t>plekje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473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plekken</a:t>
            </a:r>
            <a:r>
              <a:rPr lang="en-US" dirty="0"/>
              <a:t> die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verbetering</a:t>
            </a:r>
            <a:r>
              <a:rPr lang="en-US" dirty="0"/>
              <a:t> </a:t>
            </a:r>
            <a:r>
              <a:rPr lang="en-US" dirty="0" err="1"/>
              <a:t>vatbaar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– </a:t>
            </a:r>
            <a:r>
              <a:rPr lang="en-US" dirty="0" err="1"/>
              <a:t>onderhoud</a:t>
            </a:r>
            <a:r>
              <a:rPr lang="en-US" dirty="0"/>
              <a:t> van de </a:t>
            </a:r>
            <a:r>
              <a:rPr lang="en-US" dirty="0" err="1"/>
              <a:t>gemeentelijk</a:t>
            </a:r>
            <a:r>
              <a:rPr lang="en-US" dirty="0"/>
              <a:t> </a:t>
            </a:r>
            <a:r>
              <a:rPr lang="en-US" dirty="0" err="1"/>
              <a:t>groenstroken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pleinen</a:t>
            </a:r>
            <a:r>
              <a:rPr lang="en-US" dirty="0"/>
              <a:t>. </a:t>
            </a:r>
            <a:r>
              <a:rPr lang="en-US" dirty="0" err="1"/>
              <a:t>Verder</a:t>
            </a:r>
            <a:r>
              <a:rPr lang="en-US" dirty="0"/>
              <a:t> de </a:t>
            </a:r>
            <a:r>
              <a:rPr lang="en-US" dirty="0" err="1"/>
              <a:t>siloloods</a:t>
            </a:r>
            <a:r>
              <a:rPr lang="en-US" dirty="0"/>
              <a:t>/</a:t>
            </a:r>
            <a:r>
              <a:rPr lang="en-US" dirty="0" err="1"/>
              <a:t>zandafgraving</a:t>
            </a:r>
            <a:r>
              <a:rPr lang="en-US" dirty="0"/>
              <a:t>, begin </a:t>
            </a:r>
            <a:r>
              <a:rPr lang="en-US" dirty="0" err="1"/>
              <a:t>Alteveer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05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ondersteuning</a:t>
            </a:r>
            <a:r>
              <a:rPr lang="en-US" dirty="0"/>
              <a:t> van de </a:t>
            </a: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verbetering</a:t>
            </a:r>
            <a:r>
              <a:rPr lang="en-US" dirty="0"/>
              <a:t> op het </a:t>
            </a:r>
            <a:r>
              <a:rPr lang="en-US" dirty="0" err="1"/>
              <a:t>gebied</a:t>
            </a:r>
            <a:r>
              <a:rPr lang="en-US" dirty="0"/>
              <a:t> van </a:t>
            </a:r>
            <a:r>
              <a:rPr lang="en-US" dirty="0" err="1"/>
              <a:t>groenstroken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902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Thema </a:t>
            </a:r>
            <a:r>
              <a:rPr lang="en-US" dirty="0" err="1"/>
              <a:t>voorzieningen</a:t>
            </a:r>
            <a:r>
              <a:rPr lang="en-US" dirty="0"/>
              <a:t>: </a:t>
            </a:r>
            <a:r>
              <a:rPr lang="en-US" dirty="0" err="1"/>
              <a:t>inleiden</a:t>
            </a:r>
            <a:r>
              <a:rPr lang="en-US" dirty="0"/>
              <a:t> met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bijeenskomst</a:t>
            </a:r>
            <a:r>
              <a:rPr lang="en-US" dirty="0"/>
              <a:t> </a:t>
            </a:r>
            <a:r>
              <a:rPr lang="en-US" dirty="0" err="1"/>
              <a:t>kwam</a:t>
            </a:r>
            <a:r>
              <a:rPr lang="en-US" dirty="0"/>
              <a:t> met de </a:t>
            </a:r>
            <a:r>
              <a:rPr lang="en-US" dirty="0" err="1"/>
              <a:t>gemeente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verenigingen</a:t>
            </a:r>
            <a:r>
              <a:rPr lang="en-US" dirty="0"/>
              <a:t>.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richting</a:t>
            </a:r>
            <a:r>
              <a:rPr lang="en-US" dirty="0"/>
              <a:t> de </a:t>
            </a:r>
            <a:r>
              <a:rPr lang="en-US" dirty="0" err="1"/>
              <a:t>toekomst</a:t>
            </a:r>
            <a:r>
              <a:rPr lang="en-US" dirty="0"/>
              <a:t> </a:t>
            </a:r>
            <a:r>
              <a:rPr lang="en-US" dirty="0" err="1"/>
              <a:t>allle</a:t>
            </a:r>
            <a:r>
              <a:rPr lang="en-US" dirty="0"/>
              <a:t> </a:t>
            </a:r>
            <a:r>
              <a:rPr lang="en-US" dirty="0" err="1"/>
              <a:t>gebouwen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onderhoudt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00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Inzoomen</a:t>
            </a:r>
            <a:r>
              <a:rPr lang="en-US" dirty="0"/>
              <a:t> op de </a:t>
            </a:r>
            <a:r>
              <a:rPr lang="en-US" dirty="0" err="1"/>
              <a:t>Drijscheer</a:t>
            </a:r>
            <a:r>
              <a:rPr lang="en-US" dirty="0"/>
              <a:t>: </a:t>
            </a:r>
            <a:r>
              <a:rPr lang="en-US" dirty="0" err="1"/>
              <a:t>neutraliteit</a:t>
            </a:r>
            <a:r>
              <a:rPr lang="en-US" dirty="0"/>
              <a:t> ten </a:t>
            </a:r>
            <a:r>
              <a:rPr lang="en-US" dirty="0" err="1"/>
              <a:t>opzichte</a:t>
            </a:r>
            <a:r>
              <a:rPr lang="en-US" dirty="0"/>
              <a:t> van de </a:t>
            </a:r>
            <a:r>
              <a:rPr lang="en-US" dirty="0" err="1"/>
              <a:t>activiteiten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oorzaak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gemiddelde</a:t>
            </a:r>
            <a:r>
              <a:rPr lang="en-US" dirty="0"/>
              <a:t> </a:t>
            </a:r>
            <a:r>
              <a:rPr lang="en-US" dirty="0" err="1"/>
              <a:t>alteveerster</a:t>
            </a:r>
            <a:r>
              <a:rPr lang="en-US" dirty="0"/>
              <a:t> er maar 1-3 </a:t>
            </a:r>
            <a:r>
              <a:rPr lang="en-US" dirty="0" err="1"/>
              <a:t>keer</a:t>
            </a:r>
            <a:r>
              <a:rPr lang="en-US" dirty="0"/>
              <a:t> per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komt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08220-929A-49AA-9F2B-81476517D9E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13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83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7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15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4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50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08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0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32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2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9FAED15-7E7D-17FD-0570-90C528C2F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751" y="768334"/>
            <a:ext cx="6479629" cy="2866405"/>
          </a:xfrm>
        </p:spPr>
        <p:txBody>
          <a:bodyPr>
            <a:normAutofit/>
          </a:bodyPr>
          <a:lstStyle/>
          <a:p>
            <a:r>
              <a:rPr lang="nl-NL"/>
              <a:t>Keigoed </a:t>
            </a:r>
            <a:br>
              <a:rPr lang="nl-NL"/>
            </a:br>
            <a:r>
              <a:rPr lang="nl-NL"/>
              <a:t>Alteveer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028E89-8B6E-D660-5A35-693FDB1F1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1" y="4283239"/>
            <a:ext cx="6479629" cy="1475177"/>
          </a:xfrm>
        </p:spPr>
        <p:txBody>
          <a:bodyPr>
            <a:normAutofit/>
          </a:bodyPr>
          <a:lstStyle/>
          <a:p>
            <a:r>
              <a:rPr lang="nl-NL"/>
              <a:t>Samen op weg naar 50 jaar keibeter</a:t>
            </a:r>
            <a:endParaRPr lang="nl-NL" dirty="0"/>
          </a:p>
        </p:txBody>
      </p:sp>
      <p:pic>
        <p:nvPicPr>
          <p:cNvPr id="4" name="Picture 3" descr="Kleurrijke patronen in de lucht">
            <a:extLst>
              <a:ext uri="{FF2B5EF4-FFF2-40B4-BE49-F238E27FC236}">
                <a16:creationId xmlns:a16="http://schemas.microsoft.com/office/drawing/2014/main" id="{30F5CBC3-9FC3-C221-A3CA-E9472EC693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31" r="36549" b="-2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40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B50C03-8A5D-7F87-D3D5-79E07602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8227786" cy="12689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30: V</a:t>
            </a:r>
            <a:r>
              <a:rPr lang="nl-NL" sz="3600" dirty="0" err="1"/>
              <a:t>oorzieningen</a:t>
            </a:r>
            <a:r>
              <a:rPr lang="nl-NL" sz="3600" dirty="0"/>
              <a:t>: hoe vaak we de afgelopen 12 maanden een voorziening hebben bezocht.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824CF1-E973-7D48-9ECB-68CF79EC0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EFCEA056-9C6B-37B5-A374-E8947DFAA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651719"/>
              </p:ext>
            </p:extLst>
          </p:nvPr>
        </p:nvGraphicFramePr>
        <p:xfrm>
          <a:off x="967562" y="2497074"/>
          <a:ext cx="10249787" cy="32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232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704DB-1C92-09D5-06F4-D42D5ABE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10354384" cy="1268984"/>
          </a:xfrm>
        </p:spPr>
        <p:txBody>
          <a:bodyPr>
            <a:normAutofit fontScale="90000"/>
          </a:bodyPr>
          <a:lstStyle/>
          <a:p>
            <a:r>
              <a:rPr lang="nl-NL" dirty="0"/>
              <a:t>31: Voorzieningen </a:t>
            </a:r>
            <a:r>
              <a:rPr lang="nl-NL" dirty="0" err="1"/>
              <a:t>Drijscheer</a:t>
            </a:r>
            <a:r>
              <a:rPr lang="nl-NL" dirty="0"/>
              <a:t>: Activiteiten passen bij mijn behoefte/interesse.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2E7C38C-49AA-6888-F150-8D8FD095D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9831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359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D04C4-EF0E-C45A-118C-076D65E4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10416528" cy="1268984"/>
          </a:xfrm>
        </p:spPr>
        <p:txBody>
          <a:bodyPr>
            <a:normAutofit/>
          </a:bodyPr>
          <a:lstStyle/>
          <a:p>
            <a:r>
              <a:rPr lang="nl-NL" sz="3600" dirty="0"/>
              <a:t>31: Ik voel me welkom in de </a:t>
            </a:r>
            <a:r>
              <a:rPr lang="nl-NL" sz="3600" dirty="0" err="1"/>
              <a:t>Drijscheer</a:t>
            </a:r>
            <a:r>
              <a:rPr lang="nl-NL" sz="3600" dirty="0"/>
              <a:t>.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A37DF85B-F66D-D7FD-96D5-2D6307EBD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590358"/>
              </p:ext>
            </p:extLst>
          </p:nvPr>
        </p:nvGraphicFramePr>
        <p:xfrm>
          <a:off x="565150" y="1357745"/>
          <a:ext cx="10804814" cy="440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721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6D5B4-9C65-9DB7-8741-6595C605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i="0" dirty="0">
                <a:solidFill>
                  <a:srgbClr val="202124"/>
                </a:solidFill>
                <a:effectLst/>
              </a:rPr>
              <a:t>23: Ik kan bij mijn buren terecht als er iets aan de hand is.</a:t>
            </a:r>
            <a:endParaRPr lang="nl-NL" sz="3600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38FC3D3-F681-8BA7-78F6-EEB7B9E76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361115"/>
              </p:ext>
            </p:extLst>
          </p:nvPr>
        </p:nvGraphicFramePr>
        <p:xfrm>
          <a:off x="173233" y="2425441"/>
          <a:ext cx="8849470" cy="367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435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91BC3-FA01-1F1B-F8CD-5A0D325D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i="0" dirty="0">
                <a:solidFill>
                  <a:srgbClr val="202124"/>
                </a:solidFill>
                <a:effectLst/>
              </a:rPr>
              <a:t>23: Ik kan bij mijn buren terecht als er iets aan de hand is.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977264-6C94-4C73-DC43-EB4030A3D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42205F24-4FA9-DF02-2A39-771B2305D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956439"/>
              </p:ext>
            </p:extLst>
          </p:nvPr>
        </p:nvGraphicFramePr>
        <p:xfrm>
          <a:off x="565151" y="2295144"/>
          <a:ext cx="7335834" cy="405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0286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89695-6434-699B-9795-D5606FCA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982857" cy="1268984"/>
          </a:xfrm>
        </p:spPr>
        <p:txBody>
          <a:bodyPr>
            <a:normAutofit fontScale="90000"/>
          </a:bodyPr>
          <a:lstStyle/>
          <a:p>
            <a:r>
              <a:rPr lang="nl-NL" i="0" dirty="0">
                <a:solidFill>
                  <a:srgbClr val="202124"/>
                </a:solidFill>
                <a:effectLst/>
              </a:rPr>
              <a:t>26: Ik ben tevreden met mijn buurt.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610100E-309C-F33C-CB9D-737719288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624473"/>
              </p:ext>
            </p:extLst>
          </p:nvPr>
        </p:nvGraphicFramePr>
        <p:xfrm>
          <a:off x="154571" y="2360125"/>
          <a:ext cx="9174155" cy="396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2114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92D65-A7D0-1A97-0007-B5A70502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795079" cy="1268984"/>
          </a:xfrm>
        </p:spPr>
        <p:txBody>
          <a:bodyPr>
            <a:normAutofit fontScale="90000"/>
          </a:bodyPr>
          <a:lstStyle/>
          <a:p>
            <a:r>
              <a:rPr lang="nl-NL" i="0" dirty="0">
                <a:solidFill>
                  <a:srgbClr val="202124"/>
                </a:solidFill>
                <a:effectLst/>
              </a:rPr>
              <a:t>26: Ik ben tevreden met mijn buurt.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3FC16B3-C299-332F-71FC-379827385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32985"/>
              </p:ext>
            </p:extLst>
          </p:nvPr>
        </p:nvGraphicFramePr>
        <p:xfrm>
          <a:off x="565150" y="2160588"/>
          <a:ext cx="7335838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66599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11F0B0-18E4-BFF0-0F14-3CA48B3FA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808264"/>
            <a:ext cx="5198835" cy="873579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17: (</a:t>
            </a:r>
            <a:r>
              <a:rPr lang="nl-NL" sz="3600" dirty="0" err="1"/>
              <a:t>Verkeers</a:t>
            </a:r>
            <a:r>
              <a:rPr lang="nl-NL" sz="3600" dirty="0"/>
              <a:t>)veiligheid.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 title="Chart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723464"/>
              </p:ext>
            </p:extLst>
          </p:nvPr>
        </p:nvGraphicFramePr>
        <p:xfrm>
          <a:off x="5316278" y="809039"/>
          <a:ext cx="6104761" cy="546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958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606902-9F02-9A16-EAE7-80BD51C0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904920" cy="2356032"/>
          </a:xfrm>
        </p:spPr>
        <p:txBody>
          <a:bodyPr>
            <a:normAutofit/>
          </a:bodyPr>
          <a:lstStyle/>
          <a:p>
            <a:r>
              <a:rPr lang="nl-NL" sz="3600" dirty="0"/>
              <a:t>18: Verbetersuggesties</a:t>
            </a:r>
            <a:br>
              <a:rPr lang="nl-NL" sz="3600" dirty="0"/>
            </a:br>
            <a:r>
              <a:rPr lang="nl-NL" sz="3600" dirty="0"/>
              <a:t>verkeersveiligheid.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4" title="Chart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462212"/>
              </p:ext>
            </p:extLst>
          </p:nvPr>
        </p:nvGraphicFramePr>
        <p:xfrm>
          <a:off x="5316278" y="809039"/>
          <a:ext cx="6104761" cy="546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682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CBAA6-D7DB-ED30-211B-F1BB53B9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8342086" cy="1268984"/>
          </a:xfrm>
        </p:spPr>
        <p:txBody>
          <a:bodyPr>
            <a:normAutofit fontScale="90000"/>
          </a:bodyPr>
          <a:lstStyle/>
          <a:p>
            <a:r>
              <a:rPr lang="nl-NL" dirty="0"/>
              <a:t>38: Openbaar vervoer is toegankelijk.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CA9299A-5880-AFDE-2D2F-1180130DF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72875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139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F5598-8CFA-5837-B5EE-389765A8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540331-DA56-ACDB-E395-D3F5830D0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  <a:p>
            <a:r>
              <a:rPr lang="nl-NL" dirty="0"/>
              <a:t>Terugkoppeling uitkomsten enquête</a:t>
            </a:r>
          </a:p>
          <a:p>
            <a:r>
              <a:rPr lang="nl-NL" dirty="0"/>
              <a:t>Trekking voor de 3 waardebonnen</a:t>
            </a:r>
          </a:p>
          <a:p>
            <a:r>
              <a:rPr lang="nl-NL" dirty="0"/>
              <a:t>Pauze</a:t>
            </a:r>
          </a:p>
          <a:p>
            <a:r>
              <a:rPr lang="nl-NL" dirty="0"/>
              <a:t>Thema’s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091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087A3-D76D-A957-F049-1477AC1B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770890"/>
            <a:ext cx="8097157" cy="1268984"/>
          </a:xfrm>
        </p:spPr>
        <p:txBody>
          <a:bodyPr>
            <a:normAutofit fontScale="90000"/>
          </a:bodyPr>
          <a:lstStyle/>
          <a:p>
            <a:r>
              <a:rPr lang="nl-NL" dirty="0"/>
              <a:t>38: Openbaar vervoer is betaalbaar.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A942123E-03D7-AF59-2286-0C3CB8AB6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78716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997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1D9149-1166-F46A-A6FE-2F40863B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51" y="399282"/>
            <a:ext cx="4904920" cy="819513"/>
          </a:xfrm>
        </p:spPr>
        <p:txBody>
          <a:bodyPr anchor="b">
            <a:normAutofit/>
          </a:bodyPr>
          <a:lstStyle/>
          <a:p>
            <a:r>
              <a:rPr lang="nl-NL" dirty="0"/>
              <a:t>33: Duurzaamheid.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7A27BE81-5FB8-87BE-0CA7-44A2419F5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706" y="4294207"/>
            <a:ext cx="5265333" cy="1540857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pic>
        <p:nvPicPr>
          <p:cNvPr id="1026" name="Picture 2" descr="Diagram met antwoorden op het Formulier. Titel van de vraag: Wat heeft u tot dusver gedaan om u huis te verduurzamen?. Aantal antwoorden: 156 antwoorden.">
            <a:extLst>
              <a:ext uri="{FF2B5EF4-FFF2-40B4-BE49-F238E27FC236}">
                <a16:creationId xmlns:a16="http://schemas.microsoft.com/office/drawing/2014/main" id="{DCBD670A-DAF5-57B0-320C-08F7E722A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0" b="22682"/>
          <a:stretch/>
        </p:blipFill>
        <p:spPr bwMode="auto">
          <a:xfrm>
            <a:off x="907521" y="1798757"/>
            <a:ext cx="10885620" cy="32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036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7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8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9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353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D5D92B-2E06-5296-5055-C4A12774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5068207" cy="1587449"/>
          </a:xfrm>
        </p:spPr>
        <p:txBody>
          <a:bodyPr>
            <a:normAutofit/>
          </a:bodyPr>
          <a:lstStyle/>
          <a:p>
            <a:r>
              <a:rPr lang="en-US" dirty="0"/>
              <a:t>34: </a:t>
            </a:r>
            <a:r>
              <a:rPr lang="en-US" dirty="0" err="1"/>
              <a:t>Duurzaamheid</a:t>
            </a:r>
            <a:r>
              <a:rPr lang="en-US" dirty="0"/>
              <a:t>.</a:t>
            </a:r>
            <a:endParaRPr lang="nl-NL" dirty="0"/>
          </a:p>
        </p:txBody>
      </p:sp>
      <p:pic>
        <p:nvPicPr>
          <p:cNvPr id="2050" name="Picture 2" descr="Diagram met antwoorden op het Formulier. Titel van de vraag: Duurzaamheid in alteveer. Aantal antwoorden: .">
            <a:extLst>
              <a:ext uri="{FF2B5EF4-FFF2-40B4-BE49-F238E27FC236}">
                <a16:creationId xmlns:a16="http://schemas.microsoft.com/office/drawing/2014/main" id="{60F493E5-6B54-4B54-3548-085371F9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6"/>
          <a:stretch/>
        </p:blipFill>
        <p:spPr bwMode="auto">
          <a:xfrm>
            <a:off x="651489" y="2691638"/>
            <a:ext cx="10885620" cy="31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058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9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0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1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45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D9D07-AA84-FD46-3740-C391B7EB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36: Woningaanbod past bij mijn huidige wensen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2D9CBBFE-CFBC-D660-6514-3FBAD91DF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731724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0761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E4AF3-B8A6-0CE4-1589-0B9CFEF8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36: Woningaanbod richting de toekomst.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E2AF084-151D-1E32-F956-D1B607C225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657477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3799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0" name="Rectangle 107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5C6C91-4061-ED9F-AA95-52ECA602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018677" cy="1268984"/>
          </a:xfrm>
        </p:spPr>
        <p:txBody>
          <a:bodyPr>
            <a:normAutofit fontScale="90000"/>
          </a:bodyPr>
          <a:lstStyle/>
          <a:p>
            <a:r>
              <a:rPr lang="nl-NL" dirty="0"/>
              <a:t>Tijd voor de prijzen!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8018001B-4643-AFF0-5B1E-B35201E32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018677" cy="3601212"/>
          </a:xfrm>
        </p:spPr>
        <p:txBody>
          <a:bodyPr>
            <a:normAutofit/>
          </a:bodyPr>
          <a:lstStyle/>
          <a:p>
            <a:r>
              <a:rPr lang="en-US" dirty="0" err="1"/>
              <a:t>Tegoedbon</a:t>
            </a:r>
            <a:r>
              <a:rPr lang="en-US" dirty="0"/>
              <a:t> </a:t>
            </a:r>
            <a:r>
              <a:rPr lang="en-US" dirty="0" err="1"/>
              <a:t>slagerij</a:t>
            </a:r>
            <a:r>
              <a:rPr lang="en-US" dirty="0"/>
              <a:t> </a:t>
            </a:r>
            <a:r>
              <a:rPr lang="en-US" dirty="0" err="1"/>
              <a:t>Hemmen</a:t>
            </a:r>
            <a:endParaRPr lang="en-US" dirty="0"/>
          </a:p>
          <a:p>
            <a:r>
              <a:rPr lang="en-US" dirty="0" err="1"/>
              <a:t>Tegoedbon</a:t>
            </a:r>
            <a:r>
              <a:rPr lang="en-US" dirty="0"/>
              <a:t> ´t </a:t>
            </a:r>
            <a:r>
              <a:rPr lang="en-US" dirty="0" err="1"/>
              <a:t>Stoepje</a:t>
            </a:r>
            <a:endParaRPr lang="en-US" dirty="0"/>
          </a:p>
          <a:p>
            <a:r>
              <a:rPr lang="en-US" dirty="0" err="1"/>
              <a:t>Tegoedbon</a:t>
            </a:r>
            <a:r>
              <a:rPr lang="en-US" dirty="0"/>
              <a:t> </a:t>
            </a:r>
            <a:r>
              <a:rPr lang="en-US" dirty="0" err="1"/>
              <a:t>Poiesz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/>
              <a:t>Allemaal</a:t>
            </a:r>
            <a:r>
              <a:rPr lang="en-US" b="1" dirty="0"/>
              <a:t> </a:t>
            </a:r>
            <a:r>
              <a:rPr lang="en-US" b="1" dirty="0" err="1"/>
              <a:t>ter</a:t>
            </a:r>
            <a:r>
              <a:rPr lang="en-US" b="1" dirty="0"/>
              <a:t> </a:t>
            </a:r>
            <a:r>
              <a:rPr lang="en-US" b="1" dirty="0" err="1"/>
              <a:t>waarde</a:t>
            </a:r>
            <a:r>
              <a:rPr lang="en-US" b="1" dirty="0"/>
              <a:t> van 50 euro!!</a:t>
            </a:r>
          </a:p>
        </p:txBody>
      </p:sp>
      <p:cxnSp>
        <p:nvCxnSpPr>
          <p:cNvPr id="1082" name="Straight Connector 1081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1085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6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7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8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9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0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Gaston Starreveld verrast inwoners uit Emmen met 125.000 euro — INZOD - Het  laatste nieuws uit Zuid-Oost Drenthe">
            <a:extLst>
              <a:ext uri="{FF2B5EF4-FFF2-40B4-BE49-F238E27FC236}">
                <a16:creationId xmlns:a16="http://schemas.microsoft.com/office/drawing/2014/main" id="{CD784DD8-2097-41E2-7CDC-63F27514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r="31817" b="-1"/>
          <a:stretch/>
        </p:blipFill>
        <p:spPr bwMode="auto">
          <a:xfrm>
            <a:off x="6230213" y="768334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45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57B0AD7-E991-E343-BF68-F1188152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auze momentje | Rita Meertens">
            <a:extLst>
              <a:ext uri="{FF2B5EF4-FFF2-40B4-BE49-F238E27FC236}">
                <a16:creationId xmlns:a16="http://schemas.microsoft.com/office/drawing/2014/main" id="{2E859335-5071-9CFD-D2B3-C0362A1533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" r="-1" b="5056"/>
          <a:stretch/>
        </p:blipFill>
        <p:spPr bwMode="auto">
          <a:xfrm>
            <a:off x="3048" y="-1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86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7B0AD7-E991-E343-BF68-F1188152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E0777C9-FEE6-B982-CF09-7FED4AA19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5"/>
          <a:stretch/>
        </p:blipFill>
        <p:spPr>
          <a:xfrm>
            <a:off x="3048" y="-1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2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88D2E-CFE5-FD48-80E7-E348A9C0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89"/>
            <a:ext cx="4133560" cy="3395469"/>
          </a:xfrm>
        </p:spPr>
        <p:txBody>
          <a:bodyPr>
            <a:normAutofit/>
          </a:bodyPr>
          <a:lstStyle/>
          <a:p>
            <a:r>
              <a:rPr lang="nl-NL" b="1"/>
              <a:t>Aan de slag met de nieuwe visie..</a:t>
            </a:r>
            <a:br>
              <a:rPr lang="nl-NL" b="1" dirty="0"/>
            </a:br>
            <a:endParaRPr lang="nl-NL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FCF0ACC-8979-7C10-F2C2-4A7C67D0F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129730"/>
              </p:ext>
            </p:extLst>
          </p:nvPr>
        </p:nvGraphicFramePr>
        <p:xfrm>
          <a:off x="5316278" y="809039"/>
          <a:ext cx="6104761" cy="546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622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0C7D60-3A9F-B870-DE12-43A9CCD8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</p:spPr>
        <p:txBody>
          <a:bodyPr>
            <a:normAutofit/>
          </a:bodyPr>
          <a:lstStyle/>
          <a:p>
            <a:r>
              <a:rPr lang="nl-NL" b="1"/>
              <a:t>Ophalen van nieuwe ideeën..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3671DB-E246-ABC6-64BB-52F87574F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7335835" cy="3601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000" b="0" i="0" u="none" strike="noStrike">
                <a:effectLst/>
                <a:latin typeface="Arial" panose="020B0604020202020204" pitchFamily="34" charset="0"/>
              </a:rPr>
              <a:t>Aanwezigen op lijst noteren (naam, e-mailadres en 06 nr.).</a:t>
            </a:r>
          </a:p>
          <a:p>
            <a:pPr marL="0" indent="0">
              <a:lnSpc>
                <a:spcPct val="90000"/>
              </a:lnSpc>
              <a:buNone/>
            </a:pPr>
            <a:endParaRPr lang="nl-NL" sz="2000" b="0" i="0" u="none" strike="noStrike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b="0" i="0" u="none" strike="noStrike">
                <a:effectLst/>
                <a:latin typeface="Arial" panose="020B0604020202020204" pitchFamily="34" charset="0"/>
              </a:rPr>
              <a:t>Ophalen van de ideeën en wensen binnen jouw thema.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000" b="0" i="0" u="none" strike="noStrike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b="0" i="0" u="none" strike="noStrike">
                <a:effectLst/>
                <a:latin typeface="Arial" panose="020B0604020202020204" pitchFamily="34" charset="0"/>
              </a:rPr>
              <a:t>Terugbrengen van bovenstaande wensen en ideeën tot de drie belangrijkste ideeën/wensen </a:t>
            </a:r>
            <a:r>
              <a:rPr lang="nl-NL" sz="2000">
                <a:latin typeface="Arial" panose="020B0604020202020204" pitchFamily="34" charset="0"/>
              </a:rPr>
              <a:t>van jouw </a:t>
            </a:r>
            <a:r>
              <a:rPr lang="nl-NL" sz="2000" b="0" i="0" u="none" strike="noStrike">
                <a:effectLst/>
                <a:latin typeface="Arial" panose="020B0604020202020204" pitchFamily="34" charset="0"/>
              </a:rPr>
              <a:t>thema.</a:t>
            </a:r>
            <a:br>
              <a:rPr lang="nl-NL" sz="2000" b="0" i="0" u="none" strike="noStrike">
                <a:effectLst/>
                <a:latin typeface="Arial" panose="020B0604020202020204" pitchFamily="34" charset="0"/>
              </a:rPr>
            </a:br>
            <a:endParaRPr lang="nl-NL" sz="2000" b="0" i="0" u="none" strike="noStrike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b="0" i="0" u="none" strike="noStrike">
                <a:effectLst/>
                <a:latin typeface="Arial" panose="020B0604020202020204" pitchFamily="34" charset="0"/>
              </a:rPr>
              <a:t>Rapporteren 3 belangrijkste/ meest genoemde ideeën aan de aanwezigen.</a:t>
            </a:r>
          </a:p>
          <a:p>
            <a:pPr>
              <a:lnSpc>
                <a:spcPct val="90000"/>
              </a:lnSpc>
            </a:pPr>
            <a:endParaRPr lang="nl-NL" sz="20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C2670-8081-9C42-82A1-23BBFAEAA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54FC3-922A-EC40-AC25-A59AF5378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2B27A6-BDD2-B247-9494-C90C996DB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A368B3AC-A3AC-C949-864D-1C05AADBA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EB848571-59FE-B34A-8561-FD4325EC1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3C3152-8488-E444-BBA7-E9CD62AC1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6756F0-72A6-9F45-86A4-7D8C5E1AC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18A883-69CF-FB4D-A4F9-6835E196C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83415627-4FAA-3B4B-8A88-63E862A5F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BF96A3B0-DCC7-1647-8383-429159B1D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8">
              <a:extLst>
                <a:ext uri="{FF2B5EF4-FFF2-40B4-BE49-F238E27FC236}">
                  <a16:creationId xmlns:a16="http://schemas.microsoft.com/office/drawing/2014/main" id="{392468EE-53D9-F243-B2B0-FA9D2A742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49">
              <a:extLst>
                <a:ext uri="{FF2B5EF4-FFF2-40B4-BE49-F238E27FC236}">
                  <a16:creationId xmlns:a16="http://schemas.microsoft.com/office/drawing/2014/main" id="{6C6EB606-ED6D-3D47-B27D-C7736D781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50">
              <a:extLst>
                <a:ext uri="{FF2B5EF4-FFF2-40B4-BE49-F238E27FC236}">
                  <a16:creationId xmlns:a16="http://schemas.microsoft.com/office/drawing/2014/main" id="{1E551583-A0DA-C64D-8385-F579D091E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3C9B75DD-4CC7-0143-9DF3-9249A306A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59CDD5E1-EB61-2847-B3B3-33771B104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945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D85A6-1719-86FB-FA5C-88D146B7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zijn we hier gekomen?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A11A24-4C6E-CF28-CC6C-6592E2A78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Opdracht burgemeester</a:t>
            </a:r>
          </a:p>
          <a:p>
            <a:r>
              <a:rPr lang="nl-NL" dirty="0"/>
              <a:t>Vorige visie</a:t>
            </a:r>
          </a:p>
          <a:p>
            <a:r>
              <a:rPr lang="nl-NL" dirty="0"/>
              <a:t>Enquête</a:t>
            </a:r>
          </a:p>
          <a:p>
            <a:r>
              <a:rPr lang="nl-NL" dirty="0"/>
              <a:t>Vereniging Groninger Dorpen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080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EB6B282-CE4F-00D4-CB6F-298F4284C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243" y="770890"/>
            <a:ext cx="6400999" cy="1268984"/>
          </a:xfrm>
        </p:spPr>
        <p:txBody>
          <a:bodyPr>
            <a:normAutofit/>
          </a:bodyPr>
          <a:lstStyle/>
          <a:p>
            <a:r>
              <a:rPr lang="nl-NL" b="1"/>
              <a:t>Het vervolg..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D3B82E-DA51-FCE6-1269-A42C340B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243" y="2160016"/>
            <a:ext cx="6400999" cy="3601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b="0" i="0" u="none" strike="noStrike">
                <a:effectLst/>
                <a:latin typeface="Arial" panose="020B0604020202020204" pitchFamily="34" charset="0"/>
              </a:rPr>
              <a:t>Wie wil er aan de slag met het opschrijven van de ideeën?</a:t>
            </a:r>
            <a:br>
              <a:rPr lang="nl-NL" sz="2000" b="0" i="0" u="none" strike="noStrike">
                <a:effectLst/>
                <a:latin typeface="Arial" panose="020B0604020202020204" pitchFamily="34" charset="0"/>
              </a:rPr>
            </a:br>
            <a:endParaRPr lang="nl-NL" sz="2000" b="0" i="0" u="none" strike="noStrike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b="0" i="0" u="none" strike="noStrike">
                <a:effectLst/>
                <a:latin typeface="Arial" panose="020B0604020202020204" pitchFamily="34" charset="0"/>
              </a:rPr>
              <a:t>Deze tekst dient als basis voor de nieuwe dorpsvisie.</a:t>
            </a:r>
          </a:p>
          <a:p>
            <a:pPr marL="0" indent="0">
              <a:lnSpc>
                <a:spcPct val="90000"/>
              </a:lnSpc>
              <a:buNone/>
            </a:pPr>
            <a:endParaRPr lang="nl-NL" sz="2000" b="0" i="0" u="none" strike="noStrike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b="0" i="0" u="none" strike="noStrike">
                <a:effectLst/>
                <a:latin typeface="Arial" panose="020B0604020202020204" pitchFamily="34" charset="0"/>
              </a:rPr>
              <a:t>Welke talenten in het dorp willen aan de slag met tekst, foto’s en vormgeving?</a:t>
            </a:r>
            <a:br>
              <a:rPr lang="nl-NL" sz="2000" b="0" i="0" u="none" strike="noStrike">
                <a:effectLst/>
                <a:latin typeface="Arial" panose="020B0604020202020204" pitchFamily="34" charset="0"/>
              </a:rPr>
            </a:br>
            <a:endParaRPr lang="nl-NL" sz="2000" b="0" i="0" u="none" strike="noStrike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b="0" i="0" u="none" strike="noStrike">
                <a:effectLst/>
                <a:latin typeface="Arial" panose="020B0604020202020204" pitchFamily="34" charset="0"/>
              </a:rPr>
              <a:t>Concept dorpsvisie presenteren aan het dorp medio november 2024?</a:t>
            </a:r>
          </a:p>
          <a:p>
            <a:pPr>
              <a:lnSpc>
                <a:spcPct val="90000"/>
              </a:lnSpc>
            </a:pPr>
            <a:endParaRPr lang="nl-NL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A7C00-7C32-73BF-ED6B-2E92AEDCF0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00" r="28600"/>
          <a:stretch/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70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nl-NL" dirty="0"/>
              <a:t>Enquête </a:t>
            </a:r>
          </a:p>
        </p:txBody>
      </p:sp>
      <p:graphicFrame>
        <p:nvGraphicFramePr>
          <p:cNvPr id="4" name="Tijdelijke aanduiding voor inhoud 2" descr="SmartArt-afbeelding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08384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4BF14-182A-8EA7-D73A-C34A263B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Leeftijdsverdeling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7CA2C02A-F799-8BAF-AA66-54C2B0F2D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774068"/>
              </p:ext>
            </p:extLst>
          </p:nvPr>
        </p:nvGraphicFramePr>
        <p:xfrm>
          <a:off x="1096963" y="2108200"/>
          <a:ext cx="4691441" cy="308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5BB3CFD8-74CE-4E90-3B5D-A361BDE29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430471"/>
              </p:ext>
            </p:extLst>
          </p:nvPr>
        </p:nvGraphicFramePr>
        <p:xfrm>
          <a:off x="5931017" y="2161097"/>
          <a:ext cx="4983060" cy="308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806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445524-F169-BD00-CE7C-FD568022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90" y="1540247"/>
            <a:ext cx="3608387" cy="3395472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r>
              <a:rPr lang="nl-NL" sz="3600" dirty="0"/>
              <a:t>Mooiste plekken</a:t>
            </a:r>
            <a:br>
              <a:rPr lang="nl-NL" sz="3600" dirty="0"/>
            </a:br>
            <a:r>
              <a:rPr lang="nl-NL" sz="3600" dirty="0"/>
              <a:t>in/rond Alteveer.</a:t>
            </a: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1" title="Chart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033284"/>
              </p:ext>
            </p:extLst>
          </p:nvPr>
        </p:nvGraphicFramePr>
        <p:xfrm>
          <a:off x="5635256" y="1350336"/>
          <a:ext cx="5905254" cy="415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8628D2D9-830F-43F6-7889-C54D8D5172F9}"/>
              </a:ext>
            </a:extLst>
          </p:cNvPr>
          <p:cNvSpPr txBox="1"/>
          <p:nvPr/>
        </p:nvSpPr>
        <p:spPr>
          <a:xfrm>
            <a:off x="565149" y="624373"/>
            <a:ext cx="553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8: </a:t>
            </a:r>
            <a:r>
              <a:rPr lang="en-US" sz="3600" b="1" dirty="0" err="1"/>
              <a:t>Dorpsgezicht</a:t>
            </a:r>
            <a:r>
              <a:rPr lang="en-US" sz="3600" b="1" dirty="0"/>
              <a:t>.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94947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DFDD95-23FC-D7E2-0CB2-D2879147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3608387" cy="3395472"/>
          </a:xfrm>
        </p:spPr>
        <p:txBody>
          <a:bodyPr>
            <a:normAutofit/>
          </a:bodyPr>
          <a:lstStyle/>
          <a:p>
            <a:r>
              <a:rPr lang="nl-NL" sz="3600" dirty="0"/>
              <a:t>9: Plekken met de meeste</a:t>
            </a:r>
            <a:br>
              <a:rPr lang="nl-NL" sz="3600" dirty="0"/>
            </a:br>
            <a:r>
              <a:rPr lang="nl-NL" sz="3600" dirty="0"/>
              <a:t>ruimte voor verbetering.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2" title="Chart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211171"/>
              </p:ext>
            </p:extLst>
          </p:nvPr>
        </p:nvGraphicFramePr>
        <p:xfrm>
          <a:off x="5635256" y="1350336"/>
          <a:ext cx="5905254" cy="415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760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07C0E-A0C7-A1D2-2149-70B33054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98" y="273741"/>
            <a:ext cx="7335835" cy="1268984"/>
          </a:xfrm>
        </p:spPr>
        <p:txBody>
          <a:bodyPr>
            <a:normAutofit fontScale="90000"/>
          </a:bodyPr>
          <a:lstStyle/>
          <a:p>
            <a:r>
              <a:rPr lang="en-US" dirty="0"/>
              <a:t>14: De </a:t>
            </a:r>
            <a:r>
              <a:rPr lang="en-US" dirty="0" err="1"/>
              <a:t>Groenstroken</a:t>
            </a:r>
            <a:r>
              <a:rPr lang="en-US" dirty="0"/>
              <a:t>, stoep en </a:t>
            </a:r>
            <a:r>
              <a:rPr lang="en-US" dirty="0" err="1"/>
              <a:t>straat</a:t>
            </a:r>
            <a:r>
              <a:rPr lang="en-US" dirty="0"/>
              <a:t> in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buurt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er </a:t>
            </a:r>
            <a:r>
              <a:rPr lang="en-US" dirty="0" err="1"/>
              <a:t>netjes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.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01764F58-F5AB-8D55-BE72-D90A09973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955848"/>
              </p:ext>
            </p:extLst>
          </p:nvPr>
        </p:nvGraphicFramePr>
        <p:xfrm>
          <a:off x="0" y="2061547"/>
          <a:ext cx="10652760" cy="430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594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983A7-1D88-814E-E884-8F3133090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14: De </a:t>
            </a:r>
            <a:r>
              <a:rPr lang="en-US" dirty="0" err="1"/>
              <a:t>Groenstroken</a:t>
            </a:r>
            <a:r>
              <a:rPr lang="en-US" dirty="0"/>
              <a:t>, stoep en </a:t>
            </a:r>
            <a:r>
              <a:rPr lang="en-US" dirty="0" err="1"/>
              <a:t>straat</a:t>
            </a:r>
            <a:r>
              <a:rPr lang="en-US" dirty="0"/>
              <a:t> in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buurt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er </a:t>
            </a:r>
            <a:r>
              <a:rPr lang="en-US" dirty="0" err="1"/>
              <a:t>netjes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.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AA078D3-7CDB-321D-3A0F-F16DE293B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835115"/>
              </p:ext>
            </p:extLst>
          </p:nvPr>
        </p:nvGraphicFramePr>
        <p:xfrm>
          <a:off x="565150" y="2160588"/>
          <a:ext cx="7335838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456849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6299</TotalTime>
  <Words>847</Words>
  <Application>Microsoft Office PowerPoint</Application>
  <PresentationFormat>Breedbeeld</PresentationFormat>
  <Paragraphs>109</Paragraphs>
  <Slides>30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Aptos</vt:lpstr>
      <vt:lpstr>Arial</vt:lpstr>
      <vt:lpstr>Neue Haas Grotesk Text Pro</vt:lpstr>
      <vt:lpstr>PunchcardVTI</vt:lpstr>
      <vt:lpstr>Keigoed  Alteveer</vt:lpstr>
      <vt:lpstr>Programma</vt:lpstr>
      <vt:lpstr>Hoe zijn we hier gekomen?</vt:lpstr>
      <vt:lpstr>Enquête </vt:lpstr>
      <vt:lpstr>Leeftijdsverdeling</vt:lpstr>
      <vt:lpstr>  Mooiste plekken in/rond Alteveer.</vt:lpstr>
      <vt:lpstr>9: Plekken met de meeste ruimte voor verbetering.</vt:lpstr>
      <vt:lpstr>14: De Groenstroken, stoep en straat in mijn buurt zien er netjes uit.</vt:lpstr>
      <vt:lpstr>14: De Groenstroken, stoep en straat in mijn buurt zien er netjes uit.</vt:lpstr>
      <vt:lpstr>30: Voorzieningen: hoe vaak we de afgelopen 12 maanden een voorziening hebben bezocht. </vt:lpstr>
      <vt:lpstr>31: Voorzieningen Drijscheer: Activiteiten passen bij mijn behoefte/interesse.</vt:lpstr>
      <vt:lpstr>31: Ik voel me welkom in de Drijscheer.</vt:lpstr>
      <vt:lpstr>23: Ik kan bij mijn buren terecht als er iets aan de hand is.</vt:lpstr>
      <vt:lpstr>23: Ik kan bij mijn buren terecht als er iets aan de hand is.</vt:lpstr>
      <vt:lpstr>26: Ik ben tevreden met mijn buurt.</vt:lpstr>
      <vt:lpstr>26: Ik ben tevreden met mijn buurt.</vt:lpstr>
      <vt:lpstr>17: (Verkeers)veiligheid.</vt:lpstr>
      <vt:lpstr>18: Verbetersuggesties verkeersveiligheid.</vt:lpstr>
      <vt:lpstr>38: Openbaar vervoer is toegankelijk.</vt:lpstr>
      <vt:lpstr>38: Openbaar vervoer is betaalbaar.</vt:lpstr>
      <vt:lpstr>33: Duurzaamheid.</vt:lpstr>
      <vt:lpstr>34: Duurzaamheid.</vt:lpstr>
      <vt:lpstr>36: Woningaanbod past bij mijn huidige wensen</vt:lpstr>
      <vt:lpstr>36: Woningaanbod richting de toekomst.</vt:lpstr>
      <vt:lpstr>Tijd voor de prijzen!</vt:lpstr>
      <vt:lpstr>PowerPoint-presentatie</vt:lpstr>
      <vt:lpstr>PowerPoint-presentatie</vt:lpstr>
      <vt:lpstr>Aan de slag met de nieuwe visie.. </vt:lpstr>
      <vt:lpstr>Ophalen van nieuwe ideeën..</vt:lpstr>
      <vt:lpstr>Het vervolg..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Keigoed  Alteveer</dc:title>
  <dc:creator>Marijke Hansma</dc:creator>
  <cp:lastModifiedBy>Marijke Hansma</cp:lastModifiedBy>
  <cp:revision>18</cp:revision>
  <cp:lastPrinted>2024-09-10T10:19:53Z</cp:lastPrinted>
  <dcterms:created xsi:type="dcterms:W3CDTF">2024-08-29T17:58:20Z</dcterms:created>
  <dcterms:modified xsi:type="dcterms:W3CDTF">2024-09-16T17:46:26Z</dcterms:modified>
</cp:coreProperties>
</file>